
<file path=[Content_Types].xml><?xml version="1.0" encoding="utf-8"?>
<Types xmlns="http://schemas.openxmlformats.org/package/2006/content-types">
  <Default Extension="mp3" ContentType="audio/mpeg"/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6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42"/>
  </p:notesMasterIdLst>
  <p:sldIdLst>
    <p:sldId id="287" r:id="rId5"/>
    <p:sldId id="257" r:id="rId6"/>
    <p:sldId id="288" r:id="rId7"/>
    <p:sldId id="284" r:id="rId8"/>
    <p:sldId id="269" r:id="rId9"/>
    <p:sldId id="289" r:id="rId10"/>
    <p:sldId id="285" r:id="rId11"/>
    <p:sldId id="260" r:id="rId12"/>
    <p:sldId id="290" r:id="rId13"/>
    <p:sldId id="291" r:id="rId14"/>
    <p:sldId id="296" r:id="rId15"/>
    <p:sldId id="297" r:id="rId16"/>
    <p:sldId id="298" r:id="rId17"/>
    <p:sldId id="299" r:id="rId18"/>
    <p:sldId id="323" r:id="rId19"/>
    <p:sldId id="300" r:id="rId20"/>
    <p:sldId id="306" r:id="rId21"/>
    <p:sldId id="310" r:id="rId22"/>
    <p:sldId id="311" r:id="rId23"/>
    <p:sldId id="303" r:id="rId24"/>
    <p:sldId id="308" r:id="rId25"/>
    <p:sldId id="304" r:id="rId26"/>
    <p:sldId id="309" r:id="rId27"/>
    <p:sldId id="312" r:id="rId28"/>
    <p:sldId id="330" r:id="rId29"/>
    <p:sldId id="314" r:id="rId30"/>
    <p:sldId id="317" r:id="rId31"/>
    <p:sldId id="319" r:id="rId32"/>
    <p:sldId id="324" r:id="rId33"/>
    <p:sldId id="321" r:id="rId34"/>
    <p:sldId id="322" r:id="rId35"/>
    <p:sldId id="318" r:id="rId36"/>
    <p:sldId id="266" r:id="rId37"/>
    <p:sldId id="329" r:id="rId38"/>
    <p:sldId id="327" r:id="rId39"/>
    <p:sldId id="328" r:id="rId40"/>
    <p:sldId id="282" r:id="rId4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노지예[ 학부휴학 / 통계학과 ]" initials="노학/통]" lastIdx="1" clrIdx="0">
    <p:extLst>
      <p:ext uri="{19B8F6BF-5375-455C-9EA6-DF929625EA0E}">
        <p15:presenceInfo xmlns:p15="http://schemas.microsoft.com/office/powerpoint/2012/main" userId="S-1-5-21-2929245074-2059642762-4039610660-1001" providerId="AD"/>
      </p:ext>
    </p:extLst>
  </p:cmAuthor>
  <p:cmAuthor id="2" name="user" initials="u" lastIdx="1" clrIdx="1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FD8C7"/>
    <a:srgbClr val="202738"/>
    <a:srgbClr val="EADED4"/>
    <a:srgbClr val="CDE1E3"/>
    <a:srgbClr val="CACDE6"/>
    <a:srgbClr val="E9C7DB"/>
    <a:srgbClr val="E3E4CC"/>
    <a:srgbClr val="DBCFE1"/>
    <a:srgbClr val="D4C9E7"/>
    <a:srgbClr val="E0D3D0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95" autoAdjust="0"/>
    <p:restoredTop sz="75628" autoAdjust="0"/>
  </p:normalViewPr>
  <p:slideViewPr>
    <p:cSldViewPr snapToGrid="0" showGuides="1">
      <p:cViewPr varScale="1">
        <p:scale>
          <a:sx n="120" d="100"/>
          <a:sy n="120" d="100"/>
        </p:scale>
        <p:origin x="1728" y="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commentAuthors" Target="commentAuthors.xml"/><Relationship Id="rId48" Type="http://schemas.microsoft.com/office/2016/11/relationships/changesInfo" Target="changesInfos/changesInfo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노지예[ 학부휴학 / 통계학과 ]" userId="b6345dc7-0717-4bae-8d5a-9f413355eb23" providerId="ADAL" clId="{29D832C7-5443-458C-894B-E6A1F96CFF05}"/>
    <pc:docChg chg="undo custSel addSld delSld modSld sldOrd">
      <pc:chgData name="노지예[ 학부휴학 / 통계학과 ]" userId="b6345dc7-0717-4bae-8d5a-9f413355eb23" providerId="ADAL" clId="{29D832C7-5443-458C-894B-E6A1F96CFF05}" dt="2022-11-25T04:27:53.936" v="2531" actId="1037"/>
      <pc:docMkLst>
        <pc:docMk/>
      </pc:docMkLst>
      <pc:sldChg chg="modNotesTx">
        <pc:chgData name="노지예[ 학부휴학 / 통계학과 ]" userId="b6345dc7-0717-4bae-8d5a-9f413355eb23" providerId="ADAL" clId="{29D832C7-5443-458C-894B-E6A1F96CFF05}" dt="2022-11-25T03:39:05.713" v="2174" actId="20577"/>
        <pc:sldMkLst>
          <pc:docMk/>
          <pc:sldMk cId="4252955992" sldId="266"/>
        </pc:sldMkLst>
      </pc:sldChg>
      <pc:sldChg chg="delSp modNotesTx">
        <pc:chgData name="노지예[ 학부휴학 / 통계학과 ]" userId="b6345dc7-0717-4bae-8d5a-9f413355eb23" providerId="ADAL" clId="{29D832C7-5443-458C-894B-E6A1F96CFF05}" dt="2022-11-25T02:28:59.513" v="238" actId="20577"/>
        <pc:sldMkLst>
          <pc:docMk/>
          <pc:sldMk cId="3816055464" sldId="269"/>
        </pc:sldMkLst>
        <pc:spChg chg="del">
          <ac:chgData name="노지예[ 학부휴학 / 통계학과 ]" userId="b6345dc7-0717-4bae-8d5a-9f413355eb23" providerId="ADAL" clId="{29D832C7-5443-458C-894B-E6A1F96CFF05}" dt="2022-11-25T02:27:34.960" v="0" actId="478"/>
          <ac:spMkLst>
            <pc:docMk/>
            <pc:sldMk cId="3816055464" sldId="269"/>
            <ac:spMk id="10" creationId="{29178B87-1A46-4B5F-A230-BF4D711F821E}"/>
          </ac:spMkLst>
        </pc:spChg>
      </pc:sldChg>
      <pc:sldChg chg="modSp">
        <pc:chgData name="노지예[ 학부휴학 / 통계학과 ]" userId="b6345dc7-0717-4bae-8d5a-9f413355eb23" providerId="ADAL" clId="{29D832C7-5443-458C-894B-E6A1F96CFF05}" dt="2022-11-25T02:29:19.259" v="260"/>
        <pc:sldMkLst>
          <pc:docMk/>
          <pc:sldMk cId="1261193295" sldId="289"/>
        </pc:sldMkLst>
        <pc:spChg chg="mod">
          <ac:chgData name="노지예[ 학부휴학 / 통계학과 ]" userId="b6345dc7-0717-4bae-8d5a-9f413355eb23" providerId="ADAL" clId="{29D832C7-5443-458C-894B-E6A1F96CFF05}" dt="2022-11-25T02:29:19.259" v="260"/>
          <ac:spMkLst>
            <pc:docMk/>
            <pc:sldMk cId="1261193295" sldId="289"/>
            <ac:spMk id="9" creationId="{5B2EFCBB-5B5F-473D-A365-F77F0428ACF9}"/>
          </ac:spMkLst>
        </pc:spChg>
        <pc:spChg chg="mod">
          <ac:chgData name="노지예[ 학부휴학 / 통계학과 ]" userId="b6345dc7-0717-4bae-8d5a-9f413355eb23" providerId="ADAL" clId="{29D832C7-5443-458C-894B-E6A1F96CFF05}" dt="2022-11-25T02:29:17.072" v="251"/>
          <ac:spMkLst>
            <pc:docMk/>
            <pc:sldMk cId="1261193295" sldId="289"/>
            <ac:spMk id="14" creationId="{FFFEB3F4-1EB5-4E76-98A0-4262DEB4CC94}"/>
          </ac:spMkLst>
        </pc:spChg>
      </pc:sldChg>
      <pc:sldChg chg="del">
        <pc:chgData name="노지예[ 학부휴학 / 통계학과 ]" userId="b6345dc7-0717-4bae-8d5a-9f413355eb23" providerId="ADAL" clId="{29D832C7-5443-458C-894B-E6A1F96CFF05}" dt="2022-11-25T02:30:04.714" v="261" actId="2696"/>
        <pc:sldMkLst>
          <pc:docMk/>
          <pc:sldMk cId="1626714703" sldId="292"/>
        </pc:sldMkLst>
      </pc:sldChg>
      <pc:sldChg chg="del">
        <pc:chgData name="노지예[ 학부휴학 / 통계학과 ]" userId="b6345dc7-0717-4bae-8d5a-9f413355eb23" providerId="ADAL" clId="{29D832C7-5443-458C-894B-E6A1F96CFF05}" dt="2022-11-25T02:32:05.675" v="287" actId="2696"/>
        <pc:sldMkLst>
          <pc:docMk/>
          <pc:sldMk cId="2371704231" sldId="301"/>
        </pc:sldMkLst>
      </pc:sldChg>
      <pc:sldChg chg="del">
        <pc:chgData name="노지예[ 학부휴학 / 통계학과 ]" userId="b6345dc7-0717-4bae-8d5a-9f413355eb23" providerId="ADAL" clId="{29D832C7-5443-458C-894B-E6A1F96CFF05}" dt="2022-11-25T02:32:06.706" v="288" actId="2696"/>
        <pc:sldMkLst>
          <pc:docMk/>
          <pc:sldMk cId="3601402461" sldId="302"/>
        </pc:sldMkLst>
      </pc:sldChg>
      <pc:sldChg chg="addSp modSp">
        <pc:chgData name="노지예[ 학부휴학 / 통계학과 ]" userId="b6345dc7-0717-4bae-8d5a-9f413355eb23" providerId="ADAL" clId="{29D832C7-5443-458C-894B-E6A1F96CFF05}" dt="2022-11-25T04:27:49.422" v="2517" actId="1037"/>
        <pc:sldMkLst>
          <pc:docMk/>
          <pc:sldMk cId="397595678" sldId="303"/>
        </pc:sldMkLst>
        <pc:spChg chg="add mod">
          <ac:chgData name="노지예[ 학부휴학 / 통계학과 ]" userId="b6345dc7-0717-4bae-8d5a-9f413355eb23" providerId="ADAL" clId="{29D832C7-5443-458C-894B-E6A1F96CFF05}" dt="2022-11-25T04:25:51.296" v="2381" actId="1076"/>
          <ac:spMkLst>
            <pc:docMk/>
            <pc:sldMk cId="397595678" sldId="303"/>
            <ac:spMk id="2" creationId="{01B73DD6-C095-48E8-818B-654E2449B278}"/>
          </ac:spMkLst>
        </pc:spChg>
        <pc:spChg chg="add mod">
          <ac:chgData name="노지예[ 학부휴학 / 통계학과 ]" userId="b6345dc7-0717-4bae-8d5a-9f413355eb23" providerId="ADAL" clId="{29D832C7-5443-458C-894B-E6A1F96CFF05}" dt="2022-11-25T04:26:32.460" v="2404" actId="1076"/>
          <ac:spMkLst>
            <pc:docMk/>
            <pc:sldMk cId="397595678" sldId="303"/>
            <ac:spMk id="5" creationId="{46BA5B34-9E2E-4D18-B804-72D7966A0A79}"/>
          </ac:spMkLst>
        </pc:spChg>
        <pc:spChg chg="add mod">
          <ac:chgData name="노지예[ 학부휴학 / 통계학과 ]" userId="b6345dc7-0717-4bae-8d5a-9f413355eb23" providerId="ADAL" clId="{29D832C7-5443-458C-894B-E6A1F96CFF05}" dt="2022-11-25T04:26:00.171" v="2388" actId="1076"/>
          <ac:spMkLst>
            <pc:docMk/>
            <pc:sldMk cId="397595678" sldId="303"/>
            <ac:spMk id="12" creationId="{3201464A-F77D-4539-A7AE-93423714D700}"/>
          </ac:spMkLst>
        </pc:spChg>
        <pc:spChg chg="add mod">
          <ac:chgData name="노지예[ 학부휴학 / 통계학과 ]" userId="b6345dc7-0717-4bae-8d5a-9f413355eb23" providerId="ADAL" clId="{29D832C7-5443-458C-894B-E6A1F96CFF05}" dt="2022-11-25T04:26:48.915" v="2428"/>
          <ac:spMkLst>
            <pc:docMk/>
            <pc:sldMk cId="397595678" sldId="303"/>
            <ac:spMk id="17" creationId="{A4A258C4-7B05-40FC-8306-8E3B1471D8F2}"/>
          </ac:spMkLst>
        </pc:spChg>
        <pc:spChg chg="add mod">
          <ac:chgData name="노지예[ 학부휴학 / 통계학과 ]" userId="b6345dc7-0717-4bae-8d5a-9f413355eb23" providerId="ADAL" clId="{29D832C7-5443-458C-894B-E6A1F96CFF05}" dt="2022-11-25T04:27:49.422" v="2517" actId="1037"/>
          <ac:spMkLst>
            <pc:docMk/>
            <pc:sldMk cId="397595678" sldId="303"/>
            <ac:spMk id="18" creationId="{396A9121-4561-4B38-A419-01AC39DA070B}"/>
          </ac:spMkLst>
        </pc:spChg>
        <pc:spChg chg="add mod">
          <ac:chgData name="노지예[ 학부휴학 / 통계학과 ]" userId="b6345dc7-0717-4bae-8d5a-9f413355eb23" providerId="ADAL" clId="{29D832C7-5443-458C-894B-E6A1F96CFF05}" dt="2022-11-25T04:26:57.667" v="2455"/>
          <ac:spMkLst>
            <pc:docMk/>
            <pc:sldMk cId="397595678" sldId="303"/>
            <ac:spMk id="19" creationId="{F50A7915-210C-47B0-AB4D-53BA48577C78}"/>
          </ac:spMkLst>
        </pc:spChg>
      </pc:sldChg>
      <pc:sldChg chg="addSp modSp">
        <pc:chgData name="노지예[ 학부휴학 / 통계학과 ]" userId="b6345dc7-0717-4bae-8d5a-9f413355eb23" providerId="ADAL" clId="{29D832C7-5443-458C-894B-E6A1F96CFF05}" dt="2022-11-25T04:27:53.936" v="2531" actId="1037"/>
        <pc:sldMkLst>
          <pc:docMk/>
          <pc:sldMk cId="1933583832" sldId="304"/>
        </pc:sldMkLst>
        <pc:spChg chg="add">
          <ac:chgData name="노지예[ 학부휴학 / 통계학과 ]" userId="b6345dc7-0717-4bae-8d5a-9f413355eb23" providerId="ADAL" clId="{29D832C7-5443-458C-894B-E6A1F96CFF05}" dt="2022-11-25T04:27:11.933" v="2456"/>
          <ac:spMkLst>
            <pc:docMk/>
            <pc:sldMk cId="1933583832" sldId="304"/>
            <ac:spMk id="13" creationId="{8F2D09A0-B15C-4707-B22C-F83FDA4CF479}"/>
          </ac:spMkLst>
        </pc:spChg>
        <pc:spChg chg="add mod">
          <ac:chgData name="노지예[ 학부휴학 / 통계학과 ]" userId="b6345dc7-0717-4bae-8d5a-9f413355eb23" providerId="ADAL" clId="{29D832C7-5443-458C-894B-E6A1F96CFF05}" dt="2022-11-25T04:27:17.010" v="2457" actId="1076"/>
          <ac:spMkLst>
            <pc:docMk/>
            <pc:sldMk cId="1933583832" sldId="304"/>
            <ac:spMk id="17" creationId="{AB57D88E-C714-44F9-BE9B-D93E07F8D0A9}"/>
          </ac:spMkLst>
        </pc:spChg>
        <pc:spChg chg="add mod">
          <ac:chgData name="노지예[ 학부휴학 / 통계학과 ]" userId="b6345dc7-0717-4bae-8d5a-9f413355eb23" providerId="ADAL" clId="{29D832C7-5443-458C-894B-E6A1F96CFF05}" dt="2022-11-25T04:27:26.360" v="2471"/>
          <ac:spMkLst>
            <pc:docMk/>
            <pc:sldMk cId="1933583832" sldId="304"/>
            <ac:spMk id="18" creationId="{BBB9AA44-7433-4610-8D84-64EF5167787C}"/>
          </ac:spMkLst>
        </pc:spChg>
        <pc:spChg chg="add mod">
          <ac:chgData name="노지예[ 학부휴학 / 통계학과 ]" userId="b6345dc7-0717-4bae-8d5a-9f413355eb23" providerId="ADAL" clId="{29D832C7-5443-458C-894B-E6A1F96CFF05}" dt="2022-11-25T04:27:37.784" v="2500"/>
          <ac:spMkLst>
            <pc:docMk/>
            <pc:sldMk cId="1933583832" sldId="304"/>
            <ac:spMk id="19" creationId="{327095A5-7D55-4A7D-91FA-0B96361E7A35}"/>
          </ac:spMkLst>
        </pc:spChg>
        <pc:spChg chg="add mod">
          <ac:chgData name="노지예[ 학부휴학 / 통계학과 ]" userId="b6345dc7-0717-4bae-8d5a-9f413355eb23" providerId="ADAL" clId="{29D832C7-5443-458C-894B-E6A1F96CFF05}" dt="2022-11-25T04:27:53.936" v="2531" actId="1037"/>
          <ac:spMkLst>
            <pc:docMk/>
            <pc:sldMk cId="1933583832" sldId="304"/>
            <ac:spMk id="20" creationId="{18D09C58-EE4D-4BF1-BD2D-37F0E14A3C84}"/>
          </ac:spMkLst>
        </pc:spChg>
        <pc:spChg chg="add mod">
          <ac:chgData name="노지예[ 학부휴학 / 통계학과 ]" userId="b6345dc7-0717-4bae-8d5a-9f413355eb23" providerId="ADAL" clId="{29D832C7-5443-458C-894B-E6A1F96CFF05}" dt="2022-11-25T04:27:29.125" v="2480"/>
          <ac:spMkLst>
            <pc:docMk/>
            <pc:sldMk cId="1933583832" sldId="304"/>
            <ac:spMk id="21" creationId="{C65DE413-1ED9-4B34-8F6B-087906DF66B1}"/>
          </ac:spMkLst>
        </pc:spChg>
        <pc:picChg chg="mod">
          <ac:chgData name="노지예[ 학부휴학 / 통계학과 ]" userId="b6345dc7-0717-4bae-8d5a-9f413355eb23" providerId="ADAL" clId="{29D832C7-5443-458C-894B-E6A1F96CFF05}" dt="2022-11-25T04:27:20.134" v="2458" actId="1076"/>
          <ac:picMkLst>
            <pc:docMk/>
            <pc:sldMk cId="1933583832" sldId="304"/>
            <ac:picMk id="2" creationId="{767323C3-B130-4BCA-A410-FCE785CAC183}"/>
          </ac:picMkLst>
        </pc:picChg>
      </pc:sldChg>
      <pc:sldChg chg="modSp">
        <pc:chgData name="노지예[ 학부휴학 / 통계학과 ]" userId="b6345dc7-0717-4bae-8d5a-9f413355eb23" providerId="ADAL" clId="{29D832C7-5443-458C-894B-E6A1F96CFF05}" dt="2022-11-25T02:30:40.719" v="279" actId="1076"/>
        <pc:sldMkLst>
          <pc:docMk/>
          <pc:sldMk cId="1524090989" sldId="306"/>
        </pc:sldMkLst>
        <pc:spChg chg="mod">
          <ac:chgData name="노지예[ 학부휴학 / 통계학과 ]" userId="b6345dc7-0717-4bae-8d5a-9f413355eb23" providerId="ADAL" clId="{29D832C7-5443-458C-894B-E6A1F96CFF05}" dt="2022-11-25T02:30:40.719" v="279" actId="1076"/>
          <ac:spMkLst>
            <pc:docMk/>
            <pc:sldMk cId="1524090989" sldId="306"/>
            <ac:spMk id="2" creationId="{B78DE6B1-AA02-4EF7-B773-73A50B9CB1CF}"/>
          </ac:spMkLst>
        </pc:spChg>
        <pc:spChg chg="mod">
          <ac:chgData name="노지예[ 학부휴학 / 통계학과 ]" userId="b6345dc7-0717-4bae-8d5a-9f413355eb23" providerId="ADAL" clId="{29D832C7-5443-458C-894B-E6A1F96CFF05}" dt="2022-11-25T02:30:34.027" v="275" actId="404"/>
          <ac:spMkLst>
            <pc:docMk/>
            <pc:sldMk cId="1524090989" sldId="306"/>
            <ac:spMk id="5" creationId="{39136307-7839-4AAC-BE97-37E0EAD68531}"/>
          </ac:spMkLst>
        </pc:spChg>
      </pc:sldChg>
      <pc:sldChg chg="modSp">
        <pc:chgData name="노지예[ 학부휴학 / 통계학과 ]" userId="b6345dc7-0717-4bae-8d5a-9f413355eb23" providerId="ADAL" clId="{29D832C7-5443-458C-894B-E6A1F96CFF05}" dt="2022-11-25T02:32:48.759" v="313" actId="1076"/>
        <pc:sldMkLst>
          <pc:docMk/>
          <pc:sldMk cId="1677045431" sldId="308"/>
        </pc:sldMkLst>
        <pc:spChg chg="mod">
          <ac:chgData name="노지예[ 학부휴학 / 통계학과 ]" userId="b6345dc7-0717-4bae-8d5a-9f413355eb23" providerId="ADAL" clId="{29D832C7-5443-458C-894B-E6A1F96CFF05}" dt="2022-11-25T02:32:48.759" v="313" actId="1076"/>
          <ac:spMkLst>
            <pc:docMk/>
            <pc:sldMk cId="1677045431" sldId="308"/>
            <ac:spMk id="12" creationId="{6352D932-D756-4F36-B239-8AC9341A7180}"/>
          </ac:spMkLst>
        </pc:spChg>
      </pc:sldChg>
      <pc:sldChg chg="modSp">
        <pc:chgData name="노지예[ 학부휴학 / 통계학과 ]" userId="b6345dc7-0717-4bae-8d5a-9f413355eb23" providerId="ADAL" clId="{29D832C7-5443-458C-894B-E6A1F96CFF05}" dt="2022-11-25T02:33:20.653" v="323" actId="1076"/>
        <pc:sldMkLst>
          <pc:docMk/>
          <pc:sldMk cId="3686436773" sldId="309"/>
        </pc:sldMkLst>
        <pc:spChg chg="mod">
          <ac:chgData name="노지예[ 학부휴학 / 통계학과 ]" userId="b6345dc7-0717-4bae-8d5a-9f413355eb23" providerId="ADAL" clId="{29D832C7-5443-458C-894B-E6A1F96CFF05}" dt="2022-11-25T02:33:20.653" v="323" actId="1076"/>
          <ac:spMkLst>
            <pc:docMk/>
            <pc:sldMk cId="3686436773" sldId="309"/>
            <ac:spMk id="13" creationId="{0E35D155-26B7-4E35-B398-DDD37FDA9105}"/>
          </ac:spMkLst>
        </pc:spChg>
      </pc:sldChg>
      <pc:sldChg chg="modSp">
        <pc:chgData name="노지예[ 학부휴학 / 통계학과 ]" userId="b6345dc7-0717-4bae-8d5a-9f413355eb23" providerId="ADAL" clId="{29D832C7-5443-458C-894B-E6A1F96CFF05}" dt="2022-11-25T04:08:53.995" v="2184"/>
        <pc:sldMkLst>
          <pc:docMk/>
          <pc:sldMk cId="2107655638" sldId="311"/>
        </pc:sldMkLst>
        <pc:spChg chg="mod">
          <ac:chgData name="노지예[ 학부휴학 / 통계학과 ]" userId="b6345dc7-0717-4bae-8d5a-9f413355eb23" providerId="ADAL" clId="{29D832C7-5443-458C-894B-E6A1F96CFF05}" dt="2022-11-25T04:08:53.995" v="2184"/>
          <ac:spMkLst>
            <pc:docMk/>
            <pc:sldMk cId="2107655638" sldId="311"/>
            <ac:spMk id="12" creationId="{EBBB45DB-4DED-490E-B0D0-895407203807}"/>
          </ac:spMkLst>
        </pc:spChg>
      </pc:sldChg>
      <pc:sldChg chg="addSp modSp modNotesTx">
        <pc:chgData name="노지예[ 학부휴학 / 통계학과 ]" userId="b6345dc7-0717-4bae-8d5a-9f413355eb23" providerId="ADAL" clId="{29D832C7-5443-458C-894B-E6A1F96CFF05}" dt="2022-11-25T03:37:41.227" v="2012" actId="20577"/>
        <pc:sldMkLst>
          <pc:docMk/>
          <pc:sldMk cId="1848270888" sldId="312"/>
        </pc:sldMkLst>
        <pc:picChg chg="mod">
          <ac:chgData name="노지예[ 학부휴학 / 통계학과 ]" userId="b6345dc7-0717-4bae-8d5a-9f413355eb23" providerId="ADAL" clId="{29D832C7-5443-458C-894B-E6A1F96CFF05}" dt="2022-11-25T02:33:43.734" v="325" actId="1076"/>
          <ac:picMkLst>
            <pc:docMk/>
            <pc:sldMk cId="1848270888" sldId="312"/>
            <ac:picMk id="2" creationId="{46EF66D4-4481-4DF2-9C5A-A073230C0A7D}"/>
          </ac:picMkLst>
        </pc:picChg>
        <pc:picChg chg="mod">
          <ac:chgData name="노지예[ 학부휴학 / 통계학과 ]" userId="b6345dc7-0717-4bae-8d5a-9f413355eb23" providerId="ADAL" clId="{29D832C7-5443-458C-894B-E6A1F96CFF05}" dt="2022-11-25T02:34:11.576" v="338" actId="14100"/>
          <ac:picMkLst>
            <pc:docMk/>
            <pc:sldMk cId="1848270888" sldId="312"/>
            <ac:picMk id="5" creationId="{8529EC05-8F1A-4150-8070-EB1E1EBB6AED}"/>
          </ac:picMkLst>
        </pc:picChg>
        <pc:picChg chg="add mod">
          <ac:chgData name="노지예[ 학부휴학 / 통계학과 ]" userId="b6345dc7-0717-4bae-8d5a-9f413355eb23" providerId="ADAL" clId="{29D832C7-5443-458C-894B-E6A1F96CFF05}" dt="2022-11-25T02:34:04.526" v="336" actId="1076"/>
          <ac:picMkLst>
            <pc:docMk/>
            <pc:sldMk cId="1848270888" sldId="312"/>
            <ac:picMk id="17" creationId="{6A9CC836-AE00-405A-90FA-1CF2045BE274}"/>
          </ac:picMkLst>
        </pc:picChg>
      </pc:sldChg>
      <pc:sldChg chg="del">
        <pc:chgData name="노지예[ 학부휴학 / 통계학과 ]" userId="b6345dc7-0717-4bae-8d5a-9f413355eb23" providerId="ADAL" clId="{29D832C7-5443-458C-894B-E6A1F96CFF05}" dt="2022-11-25T02:34:15.997" v="339" actId="2696"/>
        <pc:sldMkLst>
          <pc:docMk/>
          <pc:sldMk cId="4000830305" sldId="313"/>
        </pc:sldMkLst>
      </pc:sldChg>
      <pc:sldChg chg="addSp modSp modNotesTx">
        <pc:chgData name="노지예[ 학부휴학 / 통계학과 ]" userId="b6345dc7-0717-4bae-8d5a-9f413355eb23" providerId="ADAL" clId="{29D832C7-5443-458C-894B-E6A1F96CFF05}" dt="2022-11-25T04:23:51.932" v="2259" actId="13926"/>
        <pc:sldMkLst>
          <pc:docMk/>
          <pc:sldMk cId="2918516936" sldId="314"/>
        </pc:sldMkLst>
        <pc:spChg chg="add mod">
          <ac:chgData name="노지예[ 학부휴학 / 통계학과 ]" userId="b6345dc7-0717-4bae-8d5a-9f413355eb23" providerId="ADAL" clId="{29D832C7-5443-458C-894B-E6A1F96CFF05}" dt="2022-11-25T04:21:12.363" v="2195" actId="208"/>
          <ac:spMkLst>
            <pc:docMk/>
            <pc:sldMk cId="2918516936" sldId="314"/>
            <ac:spMk id="10" creationId="{24BBC5BE-0C89-4C1C-B1E8-55CEB5034FF2}"/>
          </ac:spMkLst>
        </pc:spChg>
        <pc:spChg chg="add mod">
          <ac:chgData name="노지예[ 학부휴학 / 통계학과 ]" userId="b6345dc7-0717-4bae-8d5a-9f413355eb23" providerId="ADAL" clId="{29D832C7-5443-458C-894B-E6A1F96CFF05}" dt="2022-11-25T04:21:26.424" v="2203" actId="14100"/>
          <ac:spMkLst>
            <pc:docMk/>
            <pc:sldMk cId="2918516936" sldId="314"/>
            <ac:spMk id="11" creationId="{436AA243-7786-481F-B7AF-6A894799539B}"/>
          </ac:spMkLst>
        </pc:spChg>
        <pc:spChg chg="add mod">
          <ac:chgData name="노지예[ 학부휴학 / 통계학과 ]" userId="b6345dc7-0717-4bae-8d5a-9f413355eb23" providerId="ADAL" clId="{29D832C7-5443-458C-894B-E6A1F96CFF05}" dt="2022-11-25T04:23:45.496" v="2257" actId="13926"/>
          <ac:spMkLst>
            <pc:docMk/>
            <pc:sldMk cId="2918516936" sldId="314"/>
            <ac:spMk id="12" creationId="{D6E24168-D836-4392-B038-7A35A39C6079}"/>
          </ac:spMkLst>
        </pc:spChg>
        <pc:spChg chg="add mod">
          <ac:chgData name="노지예[ 학부휴학 / 통계학과 ]" userId="b6345dc7-0717-4bae-8d5a-9f413355eb23" providerId="ADAL" clId="{29D832C7-5443-458C-894B-E6A1F96CFF05}" dt="2022-11-25T04:23:48.932" v="2258" actId="13926"/>
          <ac:spMkLst>
            <pc:docMk/>
            <pc:sldMk cId="2918516936" sldId="314"/>
            <ac:spMk id="13" creationId="{1CB69E0B-DBC8-464C-B55C-9F9BEF3FEB14}"/>
          </ac:spMkLst>
        </pc:spChg>
        <pc:spChg chg="mod">
          <ac:chgData name="노지예[ 학부휴학 / 통계학과 ]" userId="b6345dc7-0717-4bae-8d5a-9f413355eb23" providerId="ADAL" clId="{29D832C7-5443-458C-894B-E6A1F96CFF05}" dt="2022-11-25T02:34:25.889" v="340" actId="20577"/>
          <ac:spMkLst>
            <pc:docMk/>
            <pc:sldMk cId="2918516936" sldId="314"/>
            <ac:spMk id="17" creationId="{F974C33F-AA9D-448B-A2E1-766AB24402FE}"/>
          </ac:spMkLst>
        </pc:spChg>
        <pc:spChg chg="add mod">
          <ac:chgData name="노지예[ 학부휴학 / 통계학과 ]" userId="b6345dc7-0717-4bae-8d5a-9f413355eb23" providerId="ADAL" clId="{29D832C7-5443-458C-894B-E6A1F96CFF05}" dt="2022-11-25T04:23:51.932" v="2259" actId="13926"/>
          <ac:spMkLst>
            <pc:docMk/>
            <pc:sldMk cId="2918516936" sldId="314"/>
            <ac:spMk id="18" creationId="{65AA60F0-2C10-4CDC-8AAD-9CD4CF3057D7}"/>
          </ac:spMkLst>
        </pc:spChg>
        <pc:picChg chg="mod">
          <ac:chgData name="노지예[ 학부휴학 / 통계학과 ]" userId="b6345dc7-0717-4bae-8d5a-9f413355eb23" providerId="ADAL" clId="{29D832C7-5443-458C-894B-E6A1F96CFF05}" dt="2022-11-25T04:23:37.841" v="2255" actId="1076"/>
          <ac:picMkLst>
            <pc:docMk/>
            <pc:sldMk cId="2918516936" sldId="314"/>
            <ac:picMk id="2" creationId="{FAAFDA33-9EB6-4D53-A150-842FE1EDA7A7}"/>
          </ac:picMkLst>
        </pc:picChg>
      </pc:sldChg>
      <pc:sldChg chg="modSp del">
        <pc:chgData name="노지예[ 학부휴학 / 통계학과 ]" userId="b6345dc7-0717-4bae-8d5a-9f413355eb23" providerId="ADAL" clId="{29D832C7-5443-458C-894B-E6A1F96CFF05}" dt="2022-11-25T02:34:30.391" v="342" actId="2696"/>
        <pc:sldMkLst>
          <pc:docMk/>
          <pc:sldMk cId="2885553912" sldId="315"/>
        </pc:sldMkLst>
        <pc:picChg chg="mod">
          <ac:chgData name="노지예[ 학부휴학 / 통계학과 ]" userId="b6345dc7-0717-4bae-8d5a-9f413355eb23" providerId="ADAL" clId="{29D832C7-5443-458C-894B-E6A1F96CFF05}" dt="2022-11-25T02:34:28.751" v="341" actId="1076"/>
          <ac:picMkLst>
            <pc:docMk/>
            <pc:sldMk cId="2885553912" sldId="315"/>
            <ac:picMk id="5" creationId="{FE68AECE-23A7-431E-B16C-A6A094F3610A}"/>
          </ac:picMkLst>
        </pc:picChg>
      </pc:sldChg>
      <pc:sldChg chg="del">
        <pc:chgData name="노지예[ 학부휴학 / 통계학과 ]" userId="b6345dc7-0717-4bae-8d5a-9f413355eb23" providerId="ADAL" clId="{29D832C7-5443-458C-894B-E6A1F96CFF05}" dt="2022-11-25T02:34:32.345" v="343" actId="2696"/>
        <pc:sldMkLst>
          <pc:docMk/>
          <pc:sldMk cId="430988646" sldId="316"/>
        </pc:sldMkLst>
      </pc:sldChg>
      <pc:sldChg chg="addSp modSp modAnim modNotesTx">
        <pc:chgData name="노지예[ 학부휴학 / 통계학과 ]" userId="b6345dc7-0717-4bae-8d5a-9f413355eb23" providerId="ADAL" clId="{29D832C7-5443-458C-894B-E6A1F96CFF05}" dt="2022-11-25T04:25:08.059" v="2336" actId="13926"/>
        <pc:sldMkLst>
          <pc:docMk/>
          <pc:sldMk cId="3434158490" sldId="317"/>
        </pc:sldMkLst>
        <pc:spChg chg="add mod">
          <ac:chgData name="노지예[ 학부휴학 / 통계학과 ]" userId="b6345dc7-0717-4bae-8d5a-9f413355eb23" providerId="ADAL" clId="{29D832C7-5443-458C-894B-E6A1F96CFF05}" dt="2022-11-25T03:34:28.506" v="1518" actId="14100"/>
          <ac:spMkLst>
            <pc:docMk/>
            <pc:sldMk cId="3434158490" sldId="317"/>
            <ac:spMk id="5" creationId="{A910B21B-53C6-44D2-A766-57C168D0D1E4}"/>
          </ac:spMkLst>
        </pc:spChg>
        <pc:spChg chg="add mod">
          <ac:chgData name="노지예[ 학부휴학 / 통계학과 ]" userId="b6345dc7-0717-4bae-8d5a-9f413355eb23" providerId="ADAL" clId="{29D832C7-5443-458C-894B-E6A1F96CFF05}" dt="2022-11-25T04:24:58.072" v="2333" actId="13926"/>
          <ac:spMkLst>
            <pc:docMk/>
            <pc:sldMk cId="3434158490" sldId="317"/>
            <ac:spMk id="13" creationId="{4AB7F7D9-6212-4F53-8A39-6D8DF2E4C404}"/>
          </ac:spMkLst>
        </pc:spChg>
        <pc:spChg chg="add mod">
          <ac:chgData name="노지예[ 학부휴학 / 통계학과 ]" userId="b6345dc7-0717-4bae-8d5a-9f413355eb23" providerId="ADAL" clId="{29D832C7-5443-458C-894B-E6A1F96CFF05}" dt="2022-11-25T04:24:55.039" v="2332" actId="13926"/>
          <ac:spMkLst>
            <pc:docMk/>
            <pc:sldMk cId="3434158490" sldId="317"/>
            <ac:spMk id="17" creationId="{1C6AFADC-4FC8-4520-8277-C065F5EE4997}"/>
          </ac:spMkLst>
        </pc:spChg>
        <pc:spChg chg="add mod">
          <ac:chgData name="노지예[ 학부휴학 / 통계학과 ]" userId="b6345dc7-0717-4bae-8d5a-9f413355eb23" providerId="ADAL" clId="{29D832C7-5443-458C-894B-E6A1F96CFF05}" dt="2022-11-25T04:25:01.664" v="2334" actId="13926"/>
          <ac:spMkLst>
            <pc:docMk/>
            <pc:sldMk cId="3434158490" sldId="317"/>
            <ac:spMk id="18" creationId="{E264A077-46B7-45C2-A2EC-7A1D7821F974}"/>
          </ac:spMkLst>
        </pc:spChg>
        <pc:spChg chg="add mod">
          <ac:chgData name="노지예[ 학부휴학 / 통계학과 ]" userId="b6345dc7-0717-4bae-8d5a-9f413355eb23" providerId="ADAL" clId="{29D832C7-5443-458C-894B-E6A1F96CFF05}" dt="2022-11-25T04:25:04.711" v="2335" actId="13926"/>
          <ac:spMkLst>
            <pc:docMk/>
            <pc:sldMk cId="3434158490" sldId="317"/>
            <ac:spMk id="19" creationId="{8F4994D6-D497-43CA-8869-8B0D888B9504}"/>
          </ac:spMkLst>
        </pc:spChg>
        <pc:spChg chg="add mod">
          <ac:chgData name="노지예[ 학부휴학 / 통계학과 ]" userId="b6345dc7-0717-4bae-8d5a-9f413355eb23" providerId="ADAL" clId="{29D832C7-5443-458C-894B-E6A1F96CFF05}" dt="2022-11-25T04:25:08.059" v="2336" actId="13926"/>
          <ac:spMkLst>
            <pc:docMk/>
            <pc:sldMk cId="3434158490" sldId="317"/>
            <ac:spMk id="20" creationId="{3C46FF84-C26A-4538-B341-44A652A46D99}"/>
          </ac:spMkLst>
        </pc:spChg>
      </pc:sldChg>
      <pc:sldChg chg="modSp del">
        <pc:chgData name="노지예[ 학부휴학 / 통계학과 ]" userId="b6345dc7-0717-4bae-8d5a-9f413355eb23" providerId="ADAL" clId="{29D832C7-5443-458C-894B-E6A1F96CFF05}" dt="2022-11-25T02:38:58.230" v="764" actId="2696"/>
        <pc:sldMkLst>
          <pc:docMk/>
          <pc:sldMk cId="2024404997" sldId="325"/>
        </pc:sldMkLst>
        <pc:spChg chg="mod">
          <ac:chgData name="노지예[ 학부휴학 / 통계학과 ]" userId="b6345dc7-0717-4bae-8d5a-9f413355eb23" providerId="ADAL" clId="{29D832C7-5443-458C-894B-E6A1F96CFF05}" dt="2022-11-25T02:34:50.041" v="356"/>
          <ac:spMkLst>
            <pc:docMk/>
            <pc:sldMk cId="2024404997" sldId="325"/>
            <ac:spMk id="19" creationId="{06E16C5D-6C0A-4F7E-90C9-2F77B60916BD}"/>
          </ac:spMkLst>
        </pc:spChg>
        <pc:spChg chg="mod">
          <ac:chgData name="노지예[ 학부휴학 / 통계학과 ]" userId="b6345dc7-0717-4bae-8d5a-9f413355eb23" providerId="ADAL" clId="{29D832C7-5443-458C-894B-E6A1F96CFF05}" dt="2022-11-25T02:36:41.888" v="526"/>
          <ac:spMkLst>
            <pc:docMk/>
            <pc:sldMk cId="2024404997" sldId="325"/>
            <ac:spMk id="20" creationId="{5FCD9DAE-CE7B-4C33-8AE0-E834F75F5B71}"/>
          </ac:spMkLst>
        </pc:spChg>
      </pc:sldChg>
      <pc:sldChg chg="add modNotesTx">
        <pc:chgData name="노지예[ 학부휴학 / 통계학과 ]" userId="b6345dc7-0717-4bae-8d5a-9f413355eb23" providerId="ADAL" clId="{29D832C7-5443-458C-894B-E6A1F96CFF05}" dt="2022-11-25T03:38:36.053" v="2025" actId="20577"/>
        <pc:sldMkLst>
          <pc:docMk/>
          <pc:sldMk cId="206136207" sldId="329"/>
        </pc:sldMkLst>
      </pc:sldChg>
      <pc:sldChg chg="addSp delSp modSp add ord">
        <pc:chgData name="노지예[ 학부휴학 / 통계학과 ]" userId="b6345dc7-0717-4bae-8d5a-9f413355eb23" providerId="ADAL" clId="{29D832C7-5443-458C-894B-E6A1F96CFF05}" dt="2022-11-25T04:24:02.744" v="2262" actId="13926"/>
        <pc:sldMkLst>
          <pc:docMk/>
          <pc:sldMk cId="1916615928" sldId="330"/>
        </pc:sldMkLst>
        <pc:spChg chg="add mod">
          <ac:chgData name="노지예[ 학부휴학 / 통계학과 ]" userId="b6345dc7-0717-4bae-8d5a-9f413355eb23" providerId="ADAL" clId="{29D832C7-5443-458C-894B-E6A1F96CFF05}" dt="2022-11-25T04:23:56.212" v="2260" actId="13926"/>
          <ac:spMkLst>
            <pc:docMk/>
            <pc:sldMk cId="1916615928" sldId="330"/>
            <ac:spMk id="2" creationId="{7AB14356-1D9A-4C0B-83D1-F220A1FD366C}"/>
          </ac:spMkLst>
        </pc:spChg>
        <pc:spChg chg="add mod">
          <ac:chgData name="노지예[ 학부휴학 / 통계학과 ]" userId="b6345dc7-0717-4bae-8d5a-9f413355eb23" providerId="ADAL" clId="{29D832C7-5443-458C-894B-E6A1F96CFF05}" dt="2022-11-25T04:21:34.269" v="2206" actId="14100"/>
          <ac:spMkLst>
            <pc:docMk/>
            <pc:sldMk cId="1916615928" sldId="330"/>
            <ac:spMk id="10" creationId="{AEB80C18-7865-43B6-AD63-C2ABE6B32239}"/>
          </ac:spMkLst>
        </pc:spChg>
        <pc:spChg chg="add mod">
          <ac:chgData name="노지예[ 학부휴학 / 통계학과 ]" userId="b6345dc7-0717-4bae-8d5a-9f413355eb23" providerId="ADAL" clId="{29D832C7-5443-458C-894B-E6A1F96CFF05}" dt="2022-11-25T04:21:43.922" v="2210" actId="1076"/>
          <ac:spMkLst>
            <pc:docMk/>
            <pc:sldMk cId="1916615928" sldId="330"/>
            <ac:spMk id="11" creationId="{9B934446-0E52-4F50-BEAB-06CE31A6FF4A}"/>
          </ac:spMkLst>
        </pc:spChg>
        <pc:spChg chg="add mod">
          <ac:chgData name="노지예[ 학부휴학 / 통계학과 ]" userId="b6345dc7-0717-4bae-8d5a-9f413355eb23" providerId="ADAL" clId="{29D832C7-5443-458C-894B-E6A1F96CFF05}" dt="2022-11-25T04:23:59.136" v="2261" actId="13926"/>
          <ac:spMkLst>
            <pc:docMk/>
            <pc:sldMk cId="1916615928" sldId="330"/>
            <ac:spMk id="13" creationId="{94162A49-12F2-4696-BE2B-BBE98958E7D6}"/>
          </ac:spMkLst>
        </pc:spChg>
        <pc:spChg chg="ord">
          <ac:chgData name="노지예[ 학부휴학 / 통계학과 ]" userId="b6345dc7-0717-4bae-8d5a-9f413355eb23" providerId="ADAL" clId="{29D832C7-5443-458C-894B-E6A1F96CFF05}" dt="2022-11-25T02:44:53.516" v="910" actId="166"/>
          <ac:spMkLst>
            <pc:docMk/>
            <pc:sldMk cId="1916615928" sldId="330"/>
            <ac:spMk id="17" creationId="{F974C33F-AA9D-448B-A2E1-766AB24402FE}"/>
          </ac:spMkLst>
        </pc:spChg>
        <pc:spChg chg="add mod">
          <ac:chgData name="노지예[ 학부휴학 / 통계학과 ]" userId="b6345dc7-0717-4bae-8d5a-9f413355eb23" providerId="ADAL" clId="{29D832C7-5443-458C-894B-E6A1F96CFF05}" dt="2022-11-25T04:24:02.744" v="2262" actId="13926"/>
          <ac:spMkLst>
            <pc:docMk/>
            <pc:sldMk cId="1916615928" sldId="330"/>
            <ac:spMk id="18" creationId="{0590C535-23C7-4F34-8743-B75206C5E7F9}"/>
          </ac:spMkLst>
        </pc:spChg>
        <pc:picChg chg="del">
          <ac:chgData name="노지예[ 학부휴학 / 통계학과 ]" userId="b6345dc7-0717-4bae-8d5a-9f413355eb23" providerId="ADAL" clId="{29D832C7-5443-458C-894B-E6A1F96CFF05}" dt="2022-11-25T02:44:30.983" v="904" actId="478"/>
          <ac:picMkLst>
            <pc:docMk/>
            <pc:sldMk cId="1916615928" sldId="330"/>
            <ac:picMk id="2" creationId="{FAAFDA33-9EB6-4D53-A150-842FE1EDA7A7}"/>
          </ac:picMkLst>
        </pc:picChg>
        <pc:picChg chg="add mod">
          <ac:chgData name="노지예[ 학부휴학 / 통계학과 ]" userId="b6345dc7-0717-4bae-8d5a-9f413355eb23" providerId="ADAL" clId="{29D832C7-5443-458C-894B-E6A1F96CFF05}" dt="2022-11-25T04:22:59.995" v="2247" actId="1076"/>
          <ac:picMkLst>
            <pc:docMk/>
            <pc:sldMk cId="1916615928" sldId="330"/>
            <ac:picMk id="4" creationId="{15C48967-1331-4CD6-B12B-657B1DD46AA7}"/>
          </ac:picMkLst>
        </pc:picChg>
      </pc:sldChg>
    </pc:docChg>
  </pc:docChgLst>
  <pc:docChgLst>
    <pc:chgData name="노지예[ 학부휴학 / 통계학과 ]" userId="b6345dc7-0717-4bae-8d5a-9f413355eb23" providerId="ADAL" clId="{59CFA72D-C051-4DAF-B0ED-ED4FA1F4CD08}"/>
    <pc:docChg chg="undo custSel modSld">
      <pc:chgData name="노지예[ 학부휴학 / 통계학과 ]" userId="b6345dc7-0717-4bae-8d5a-9f413355eb23" providerId="ADAL" clId="{59CFA72D-C051-4DAF-B0ED-ED4FA1F4CD08}" dt="2022-11-25T01:14:00.048" v="40" actId="403"/>
      <pc:docMkLst>
        <pc:docMk/>
      </pc:docMkLst>
      <pc:sldChg chg="addSp delSp modSp">
        <pc:chgData name="노지예[ 학부휴학 / 통계학과 ]" userId="b6345dc7-0717-4bae-8d5a-9f413355eb23" providerId="ADAL" clId="{59CFA72D-C051-4DAF-B0ED-ED4FA1F4CD08}" dt="2022-11-25T01:14:00.048" v="40" actId="403"/>
        <pc:sldMkLst>
          <pc:docMk/>
          <pc:sldMk cId="698953887" sldId="282"/>
        </pc:sldMkLst>
        <pc:spChg chg="mod">
          <ac:chgData name="노지예[ 학부휴학 / 통계학과 ]" userId="b6345dc7-0717-4bae-8d5a-9f413355eb23" providerId="ADAL" clId="{59CFA72D-C051-4DAF-B0ED-ED4FA1F4CD08}" dt="2022-11-25T01:14:00.048" v="40" actId="403"/>
          <ac:spMkLst>
            <pc:docMk/>
            <pc:sldMk cId="698953887" sldId="282"/>
            <ac:spMk id="8" creationId="{69FB81AB-FC27-4AD7-8AB0-926A9E0ED597}"/>
          </ac:spMkLst>
        </pc:spChg>
        <pc:spChg chg="del">
          <ac:chgData name="노지예[ 학부휴학 / 통계학과 ]" userId="b6345dc7-0717-4bae-8d5a-9f413355eb23" providerId="ADAL" clId="{59CFA72D-C051-4DAF-B0ED-ED4FA1F4CD08}" dt="2022-11-25T01:13:11.454" v="0" actId="478"/>
          <ac:spMkLst>
            <pc:docMk/>
            <pc:sldMk cId="698953887" sldId="282"/>
            <ac:spMk id="9" creationId="{E2BBD442-B492-463C-A825-DF4C942428B8}"/>
          </ac:spMkLst>
        </pc:spChg>
        <pc:spChg chg="del">
          <ac:chgData name="노지예[ 학부휴학 / 통계학과 ]" userId="b6345dc7-0717-4bae-8d5a-9f413355eb23" providerId="ADAL" clId="{59CFA72D-C051-4DAF-B0ED-ED4FA1F4CD08}" dt="2022-11-25T01:13:13.608" v="1" actId="478"/>
          <ac:spMkLst>
            <pc:docMk/>
            <pc:sldMk cId="698953887" sldId="282"/>
            <ac:spMk id="10" creationId="{7FE54C08-9C52-4168-A9C2-6CE9895E3E85}"/>
          </ac:spMkLst>
        </pc:spChg>
        <pc:spChg chg="del mod">
          <ac:chgData name="노지예[ 학부휴학 / 통계학과 ]" userId="b6345dc7-0717-4bae-8d5a-9f413355eb23" providerId="ADAL" clId="{59CFA72D-C051-4DAF-B0ED-ED4FA1F4CD08}" dt="2022-11-25T01:13:52.569" v="26" actId="478"/>
          <ac:spMkLst>
            <pc:docMk/>
            <pc:sldMk cId="698953887" sldId="282"/>
            <ac:spMk id="11" creationId="{B4BC0640-5BE6-4F79-A4BC-ECCE02147FC1}"/>
          </ac:spMkLst>
        </pc:spChg>
        <pc:spChg chg="add mod">
          <ac:chgData name="노지예[ 학부휴학 / 통계학과 ]" userId="b6345dc7-0717-4bae-8d5a-9f413355eb23" providerId="ADAL" clId="{59CFA72D-C051-4DAF-B0ED-ED4FA1F4CD08}" dt="2022-11-25T01:13:30.667" v="19" actId="571"/>
          <ac:spMkLst>
            <pc:docMk/>
            <pc:sldMk cId="698953887" sldId="282"/>
            <ac:spMk id="15" creationId="{D83C9FB5-3049-40E1-89C8-9C07C42097F1}"/>
          </ac:spMkLst>
        </pc:spChg>
        <pc:picChg chg="mod">
          <ac:chgData name="노지예[ 학부휴학 / 통계학과 ]" userId="b6345dc7-0717-4bae-8d5a-9f413355eb23" providerId="ADAL" clId="{59CFA72D-C051-4DAF-B0ED-ED4FA1F4CD08}" dt="2022-11-25T01:13:40.590" v="22" actId="1076"/>
          <ac:picMkLst>
            <pc:docMk/>
            <pc:sldMk cId="698953887" sldId="282"/>
            <ac:picMk id="4" creationId="{E4384408-6FEF-4405-A749-F8571EDAC562}"/>
          </ac:picMkLst>
        </pc:picChg>
        <pc:picChg chg="add mod">
          <ac:chgData name="노지예[ 학부휴학 / 통계학과 ]" userId="b6345dc7-0717-4bae-8d5a-9f413355eb23" providerId="ADAL" clId="{59CFA72D-C051-4DAF-B0ED-ED4FA1F4CD08}" dt="2022-11-25T01:13:30.667" v="19" actId="571"/>
          <ac:picMkLst>
            <pc:docMk/>
            <pc:sldMk cId="698953887" sldId="282"/>
            <ac:picMk id="14" creationId="{F25F49A0-C9CA-4E36-9598-DF6F54173B64}"/>
          </ac:picMkLst>
        </pc:picChg>
      </pc:sldChg>
    </pc:docChg>
  </pc:docChgLst>
</pc:chgInfo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11-23T13:21:04.241" idx="1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11-23T13:21:04.241" idx="1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BAC63D-FF25-41CA-BC37-442280F349A4}" type="datetimeFigureOut">
              <a:rPr lang="ko-KR" altLang="en-US" smtClean="0"/>
              <a:t>2022-11-25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1822FB-0FBD-4345-8C31-C2F201287A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53594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안녕하세요</a:t>
            </a:r>
            <a:r>
              <a:rPr lang="en-US" altLang="ko-KR" dirty="0"/>
              <a:t>, </a:t>
            </a:r>
            <a:r>
              <a:rPr lang="ko-KR" altLang="en-US" dirty="0"/>
              <a:t>저희는 </a:t>
            </a:r>
            <a:r>
              <a:rPr lang="ko-KR" altLang="en-US" dirty="0" err="1"/>
              <a:t>중고폰</a:t>
            </a:r>
            <a:r>
              <a:rPr lang="ko-KR" altLang="en-US" dirty="0"/>
              <a:t> 가격을 예측하는 스마트 </a:t>
            </a:r>
            <a:r>
              <a:rPr lang="en-US" altLang="ko-KR" dirty="0"/>
              <a:t>GOD </a:t>
            </a:r>
            <a:r>
              <a:rPr lang="ko-KR" altLang="en-US" dirty="0"/>
              <a:t>팀 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저희 팀원은 팀장 노지예와 이정섭 윤승현 발표자인 저 </a:t>
            </a:r>
            <a:r>
              <a:rPr lang="ko-KR" altLang="en-US" dirty="0" err="1"/>
              <a:t>윤예진입니다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그러면 발표를 시작하겠습니다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1822FB-0FBD-4345-8C31-C2F201287AF8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49686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데이터 수집은 </a:t>
            </a:r>
            <a:r>
              <a:rPr lang="ko-KR" altLang="en-US" dirty="0" err="1"/>
              <a:t>폰가비와</a:t>
            </a:r>
            <a:r>
              <a:rPr lang="ko-KR" altLang="en-US" dirty="0"/>
              <a:t> </a:t>
            </a:r>
            <a:r>
              <a:rPr lang="ko-KR" altLang="en-US" dirty="0" err="1"/>
              <a:t>세티즌이라는</a:t>
            </a:r>
            <a:r>
              <a:rPr lang="ko-KR" altLang="en-US" dirty="0"/>
              <a:t> 사이트 두 곳을 선택해 크롤링하여 데이터를 수집하였고</a:t>
            </a:r>
            <a:r>
              <a:rPr lang="en-US" altLang="ko-KR" dirty="0"/>
              <a:t>, </a:t>
            </a:r>
            <a:r>
              <a:rPr lang="ko-KR" altLang="en-US" dirty="0"/>
              <a:t>그 중 아이폰 데이터만 추출했습니다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ko-KR" altLang="en-US" dirty="0"/>
              <a:t>앞 선 두 곳에서 수집한 아이폰 데이터를 통해 중고 아이폰 가격에 영향을 미치는 </a:t>
            </a:r>
            <a:r>
              <a:rPr lang="ko-KR" altLang="en-US" dirty="0" err="1"/>
              <a:t>피쳐들을</a:t>
            </a:r>
            <a:r>
              <a:rPr lang="ko-KR" altLang="en-US" dirty="0"/>
              <a:t> 이용하여 아이폰 상태에 따른 시장 가격을 제시하며 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이 가격이 어떤 기준으로 책정되는지 소비자가 알 수 있습니다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1822FB-0FBD-4345-8C31-C2F201287AF8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25798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 err="1"/>
              <a:t>폰가비에서</a:t>
            </a:r>
            <a:r>
              <a:rPr lang="ko-KR" altLang="en-US" dirty="0"/>
              <a:t> 수집한 데이터들은 다음 과정과 같이 전처리가 진행되었습니다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ko-KR" altLang="en-US" dirty="0"/>
              <a:t>기종명을 세분화 하고 가격에서 등급과 가격을 나눠 숫자로 바꾸어 처리했으며 </a:t>
            </a:r>
            <a:r>
              <a:rPr lang="ko-KR" altLang="en-US" dirty="0" err="1"/>
              <a:t>필요없는</a:t>
            </a:r>
            <a:r>
              <a:rPr lang="ko-KR" altLang="en-US" dirty="0"/>
              <a:t> </a:t>
            </a:r>
            <a:r>
              <a:rPr lang="ko-KR" altLang="en-US" dirty="0" err="1"/>
              <a:t>피쳐를</a:t>
            </a:r>
            <a:r>
              <a:rPr lang="ko-KR" altLang="en-US" dirty="0"/>
              <a:t> 제거하는 등의 과정이 이루어졌습니다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1822FB-0FBD-4345-8C31-C2F201287AF8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58166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앞서 </a:t>
            </a:r>
            <a:r>
              <a:rPr lang="ko-KR" altLang="en-US" dirty="0" err="1"/>
              <a:t>폰가비에서</a:t>
            </a:r>
            <a:r>
              <a:rPr lang="ko-KR" altLang="en-US" dirty="0"/>
              <a:t> 했던 </a:t>
            </a:r>
            <a:r>
              <a:rPr lang="ko-KR" altLang="en-US" dirty="0" err="1"/>
              <a:t>전처리</a:t>
            </a:r>
            <a:r>
              <a:rPr lang="ko-KR" altLang="en-US" dirty="0"/>
              <a:t> 과정을 </a:t>
            </a:r>
            <a:r>
              <a:rPr lang="ko-KR" altLang="en-US" dirty="0" err="1"/>
              <a:t>세티즌에서도</a:t>
            </a:r>
            <a:r>
              <a:rPr lang="ko-KR" altLang="en-US" dirty="0"/>
              <a:t> 비슷하게 진행하였습니다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1822FB-0FBD-4345-8C31-C2F201287AF8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03655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최종적으로 </a:t>
            </a:r>
            <a:r>
              <a:rPr lang="ko-KR" altLang="en-US" dirty="0" err="1"/>
              <a:t>폰가비와</a:t>
            </a:r>
            <a:r>
              <a:rPr lang="ko-KR" altLang="en-US" dirty="0"/>
              <a:t> </a:t>
            </a:r>
            <a:r>
              <a:rPr lang="ko-KR" altLang="en-US" dirty="0" err="1"/>
              <a:t>세티즌에서의</a:t>
            </a:r>
            <a:r>
              <a:rPr lang="ko-KR" altLang="en-US" dirty="0"/>
              <a:t> </a:t>
            </a:r>
            <a:r>
              <a:rPr lang="ko-KR" altLang="en-US" dirty="0" err="1"/>
              <a:t>피쳐들에서</a:t>
            </a:r>
            <a:r>
              <a:rPr lang="ko-KR" altLang="en-US" dirty="0"/>
              <a:t> 겹치는 기준들을 통합시켜 새로운 예측 모델에 적용시켜 가격이 나오도록 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1822FB-0FBD-4345-8C31-C2F201287AF8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24184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1822FB-0FBD-4345-8C31-C2F201287AF8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31405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1822FB-0FBD-4345-8C31-C2F201287AF8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44899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1822FB-0FBD-4345-8C31-C2F201287AF8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15961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1822FB-0FBD-4345-8C31-C2F201287AF8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45896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1822FB-0FBD-4345-8C31-C2F201287AF8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85297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1822FB-0FBD-4345-8C31-C2F201287AF8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47889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 </a:t>
            </a:r>
            <a:r>
              <a:rPr lang="en-US" altLang="ko-KR" dirty="0"/>
              <a:t>WBS</a:t>
            </a:r>
            <a:r>
              <a:rPr lang="ko-KR" altLang="en-US" dirty="0"/>
              <a:t>입니다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간단히 말씀드리자면</a:t>
            </a:r>
            <a:r>
              <a:rPr lang="en-US" altLang="ko-KR" dirty="0"/>
              <a:t>, </a:t>
            </a:r>
            <a:r>
              <a:rPr lang="ko-KR" altLang="en-US" dirty="0"/>
              <a:t>크게 문제정의와 데이터 수집</a:t>
            </a:r>
            <a:r>
              <a:rPr lang="en-US" altLang="ko-KR" dirty="0"/>
              <a:t>,</a:t>
            </a:r>
            <a:r>
              <a:rPr lang="ko-KR" altLang="en-US" dirty="0"/>
              <a:t> 데이터 </a:t>
            </a:r>
            <a:r>
              <a:rPr lang="ko-KR" altLang="en-US" dirty="0" err="1"/>
              <a:t>전처리</a:t>
            </a:r>
            <a:r>
              <a:rPr lang="en-US" altLang="ko-KR" dirty="0"/>
              <a:t>, </a:t>
            </a:r>
            <a:r>
              <a:rPr lang="ko-KR" altLang="en-US" dirty="0"/>
              <a:t>데이터 시각화</a:t>
            </a:r>
            <a:r>
              <a:rPr lang="en-US" altLang="ko-KR" dirty="0"/>
              <a:t>, </a:t>
            </a:r>
            <a:r>
              <a:rPr lang="ko-KR" altLang="en-US" dirty="0"/>
              <a:t>데이터 모델링 그리고 </a:t>
            </a:r>
            <a:r>
              <a:rPr lang="en-US" altLang="ko-KR" dirty="0"/>
              <a:t>ppt </a:t>
            </a:r>
            <a:r>
              <a:rPr lang="ko-KR" altLang="en-US" dirty="0"/>
              <a:t>작성 및 발표로 나누고 각 세부 항목 별 담당자를 정해 진행하였습니다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1822FB-0FBD-4345-8C31-C2F201287AF8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025581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+ </a:t>
            </a:r>
            <a:r>
              <a:rPr lang="ko-KR" altLang="en-US" dirty="0"/>
              <a:t>진동의 경우 </a:t>
            </a:r>
            <a:r>
              <a:rPr lang="en-US" altLang="ko-KR" dirty="0"/>
              <a:t>median</a:t>
            </a:r>
            <a:r>
              <a:rPr lang="ko-KR" altLang="en-US" dirty="0"/>
              <a:t>값 차이 별로 없음</a:t>
            </a:r>
            <a:endParaRPr lang="en-US" altLang="ko-KR" dirty="0"/>
          </a:p>
          <a:p>
            <a:r>
              <a:rPr lang="en-US" altLang="ko-KR" dirty="0"/>
              <a:t>+ </a:t>
            </a:r>
            <a:r>
              <a:rPr lang="ko-KR" altLang="en-US" dirty="0"/>
              <a:t>전원</a:t>
            </a:r>
            <a:r>
              <a:rPr lang="en-US" altLang="ko-KR" dirty="0"/>
              <a:t>/</a:t>
            </a:r>
            <a:r>
              <a:rPr lang="ko-KR" altLang="en-US" dirty="0"/>
              <a:t>충전 이상의 경우는 예상대로 가격차이가 매우 큼</a:t>
            </a:r>
            <a:endParaRPr lang="en-US" altLang="ko-KR" dirty="0"/>
          </a:p>
          <a:p>
            <a:r>
              <a:rPr lang="en-US" altLang="ko-KR" dirty="0"/>
              <a:t>+ </a:t>
            </a:r>
            <a:r>
              <a:rPr lang="ko-KR" altLang="en-US" dirty="0"/>
              <a:t>카메라 이상의 경우 </a:t>
            </a:r>
            <a:r>
              <a:rPr lang="en-US" altLang="ko-KR" dirty="0"/>
              <a:t>median</a:t>
            </a:r>
            <a:r>
              <a:rPr lang="ko-KR" altLang="en-US" dirty="0"/>
              <a:t>값 차이 꽤 남 </a:t>
            </a:r>
            <a:r>
              <a:rPr lang="en-US" altLang="ko-KR" dirty="0"/>
              <a:t>-&gt; </a:t>
            </a:r>
            <a:r>
              <a:rPr lang="ko-KR" altLang="en-US" dirty="0"/>
              <a:t>카메라 기능이 가격 결정에 중요 요인이 됨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+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1822FB-0FBD-4345-8C31-C2F201287AF8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57100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+ </a:t>
            </a:r>
            <a:r>
              <a:rPr lang="ko-KR" altLang="en-US" dirty="0"/>
              <a:t>진동의 경우 </a:t>
            </a:r>
            <a:r>
              <a:rPr lang="en-US" altLang="ko-KR" dirty="0"/>
              <a:t>median</a:t>
            </a:r>
            <a:r>
              <a:rPr lang="ko-KR" altLang="en-US" dirty="0"/>
              <a:t>값 차이 별로 없음</a:t>
            </a:r>
            <a:endParaRPr lang="en-US" altLang="ko-KR" dirty="0"/>
          </a:p>
          <a:p>
            <a:r>
              <a:rPr lang="en-US" altLang="ko-KR" dirty="0"/>
              <a:t>+ </a:t>
            </a:r>
            <a:r>
              <a:rPr lang="ko-KR" altLang="en-US" dirty="0"/>
              <a:t>전원</a:t>
            </a:r>
            <a:r>
              <a:rPr lang="en-US" altLang="ko-KR" dirty="0"/>
              <a:t>/</a:t>
            </a:r>
            <a:r>
              <a:rPr lang="ko-KR" altLang="en-US" dirty="0"/>
              <a:t>충전 이상의 경우는 예상대로 가격차이가 매우 큼</a:t>
            </a:r>
            <a:endParaRPr lang="en-US" altLang="ko-KR" dirty="0"/>
          </a:p>
          <a:p>
            <a:r>
              <a:rPr lang="en-US" altLang="ko-KR" dirty="0"/>
              <a:t>+ </a:t>
            </a:r>
            <a:r>
              <a:rPr lang="ko-KR" altLang="en-US" dirty="0"/>
              <a:t>카메라 이상의 경우 </a:t>
            </a:r>
            <a:r>
              <a:rPr lang="en-US" altLang="ko-KR" dirty="0"/>
              <a:t>median</a:t>
            </a:r>
            <a:r>
              <a:rPr lang="ko-KR" altLang="en-US" dirty="0"/>
              <a:t>값 차이 꽤 남 </a:t>
            </a:r>
            <a:r>
              <a:rPr lang="en-US" altLang="ko-KR" dirty="0"/>
              <a:t>-&gt; </a:t>
            </a:r>
            <a:r>
              <a:rPr lang="ko-KR" altLang="en-US" dirty="0"/>
              <a:t>카메라 기능이 가격 결정에 중요 요인이 됨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+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1822FB-0FBD-4345-8C31-C2F201287AF8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64466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+ </a:t>
            </a:r>
            <a:r>
              <a:rPr lang="ko-KR" altLang="en-US" dirty="0"/>
              <a:t>진동의 경우 </a:t>
            </a:r>
            <a:r>
              <a:rPr lang="en-US" altLang="ko-KR" dirty="0"/>
              <a:t>median</a:t>
            </a:r>
            <a:r>
              <a:rPr lang="ko-KR" altLang="en-US" dirty="0"/>
              <a:t>값 차이 별로 없음</a:t>
            </a:r>
            <a:endParaRPr lang="en-US" altLang="ko-KR" dirty="0"/>
          </a:p>
          <a:p>
            <a:r>
              <a:rPr lang="en-US" altLang="ko-KR" dirty="0"/>
              <a:t>+ </a:t>
            </a:r>
            <a:r>
              <a:rPr lang="ko-KR" altLang="en-US" dirty="0"/>
              <a:t>전원</a:t>
            </a:r>
            <a:r>
              <a:rPr lang="en-US" altLang="ko-KR" dirty="0"/>
              <a:t>/</a:t>
            </a:r>
            <a:r>
              <a:rPr lang="ko-KR" altLang="en-US" dirty="0"/>
              <a:t>충전 이상의 경우는 예상대로 가격차이가 매우 큼</a:t>
            </a:r>
            <a:endParaRPr lang="en-US" altLang="ko-KR" dirty="0"/>
          </a:p>
          <a:p>
            <a:r>
              <a:rPr lang="en-US" altLang="ko-KR" dirty="0"/>
              <a:t>+ </a:t>
            </a:r>
            <a:r>
              <a:rPr lang="ko-KR" altLang="en-US" dirty="0"/>
              <a:t>카메라 이상의 경우 </a:t>
            </a:r>
            <a:r>
              <a:rPr lang="en-US" altLang="ko-KR" dirty="0"/>
              <a:t>median</a:t>
            </a:r>
            <a:r>
              <a:rPr lang="ko-KR" altLang="en-US" dirty="0"/>
              <a:t>값 차이 꽤 남 </a:t>
            </a:r>
            <a:r>
              <a:rPr lang="en-US" altLang="ko-KR" dirty="0"/>
              <a:t>-&gt; </a:t>
            </a:r>
            <a:r>
              <a:rPr lang="ko-KR" altLang="en-US" dirty="0"/>
              <a:t>카메라 기능이 가격 결정에 중요 요인이 됨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+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1822FB-0FBD-4345-8C31-C2F201287AF8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910366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+ </a:t>
            </a:r>
            <a:r>
              <a:rPr lang="ko-KR" altLang="en-US" dirty="0"/>
              <a:t>진동의 경우 </a:t>
            </a:r>
            <a:r>
              <a:rPr lang="en-US" altLang="ko-KR" dirty="0"/>
              <a:t>median</a:t>
            </a:r>
            <a:r>
              <a:rPr lang="ko-KR" altLang="en-US" dirty="0"/>
              <a:t>값 차이 별로 없음</a:t>
            </a:r>
            <a:endParaRPr lang="en-US" altLang="ko-KR" dirty="0"/>
          </a:p>
          <a:p>
            <a:r>
              <a:rPr lang="en-US" altLang="ko-KR" dirty="0"/>
              <a:t>+ </a:t>
            </a:r>
            <a:r>
              <a:rPr lang="ko-KR" altLang="en-US" dirty="0"/>
              <a:t>전원</a:t>
            </a:r>
            <a:r>
              <a:rPr lang="en-US" altLang="ko-KR" dirty="0"/>
              <a:t>/</a:t>
            </a:r>
            <a:r>
              <a:rPr lang="ko-KR" altLang="en-US" dirty="0"/>
              <a:t>충전 이상의 경우는 예상대로 가격차이가 매우 큼</a:t>
            </a:r>
            <a:endParaRPr lang="en-US" altLang="ko-KR" dirty="0"/>
          </a:p>
          <a:p>
            <a:r>
              <a:rPr lang="en-US" altLang="ko-KR" dirty="0"/>
              <a:t>+ </a:t>
            </a:r>
            <a:r>
              <a:rPr lang="ko-KR" altLang="en-US" dirty="0"/>
              <a:t>카메라 이상의 경우 </a:t>
            </a:r>
            <a:r>
              <a:rPr lang="en-US" altLang="ko-KR" dirty="0"/>
              <a:t>median</a:t>
            </a:r>
            <a:r>
              <a:rPr lang="ko-KR" altLang="en-US" dirty="0"/>
              <a:t>값 차이 꽤 남 </a:t>
            </a:r>
            <a:r>
              <a:rPr lang="en-US" altLang="ko-KR" dirty="0"/>
              <a:t>-&gt; </a:t>
            </a:r>
            <a:r>
              <a:rPr lang="ko-KR" altLang="en-US" dirty="0"/>
              <a:t>카메라 기능이 가격 결정에 중요 요인이 됨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+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1822FB-0FBD-4345-8C31-C2F201287AF8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665919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+ </a:t>
            </a:r>
            <a:r>
              <a:rPr lang="ko-KR" altLang="en-US" dirty="0"/>
              <a:t>각 </a:t>
            </a:r>
            <a:r>
              <a:rPr lang="ko-KR" altLang="en-US" dirty="0" err="1"/>
              <a:t>피처별</a:t>
            </a:r>
            <a:r>
              <a:rPr lang="ko-KR" altLang="en-US" dirty="0"/>
              <a:t> 가격 분포도입니다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+ </a:t>
            </a:r>
            <a:r>
              <a:rPr lang="ko-KR" altLang="en-US" dirty="0"/>
              <a:t>제품 상태 상</a:t>
            </a:r>
            <a:r>
              <a:rPr lang="en-US" altLang="ko-KR" dirty="0"/>
              <a:t>/</a:t>
            </a:r>
            <a:r>
              <a:rPr lang="ko-KR" altLang="en-US" dirty="0"/>
              <a:t>중</a:t>
            </a:r>
            <a:r>
              <a:rPr lang="en-US" altLang="ko-KR" dirty="0"/>
              <a:t>/</a:t>
            </a:r>
            <a:r>
              <a:rPr lang="ko-KR" altLang="en-US" dirty="0"/>
              <a:t>하에 따라 가격의 </a:t>
            </a:r>
            <a:r>
              <a:rPr lang="en-US" altLang="ko-KR" dirty="0"/>
              <a:t>median </a:t>
            </a:r>
            <a:r>
              <a:rPr lang="ko-KR" altLang="en-US" dirty="0"/>
              <a:t>값이 다름을 알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1822FB-0FBD-4345-8C31-C2F201287AF8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170936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비교적 최신 모델인 아이폰 </a:t>
            </a:r>
            <a:r>
              <a:rPr lang="en-US" altLang="ko-KR" dirty="0"/>
              <a:t>11,12,13</a:t>
            </a:r>
            <a:r>
              <a:rPr lang="ko-KR" altLang="en-US" dirty="0"/>
              <a:t> 매물이 많았습니다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1822FB-0FBD-4345-8C31-C2F201287AF8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891323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 </a:t>
            </a:r>
            <a:r>
              <a:rPr lang="ko-KR" altLang="en-US" dirty="0" err="1"/>
              <a:t>플랏을</a:t>
            </a:r>
            <a:r>
              <a:rPr lang="ko-KR" altLang="en-US" dirty="0"/>
              <a:t> 보시면 </a:t>
            </a:r>
            <a:r>
              <a:rPr lang="en-US" altLang="ko-KR" dirty="0"/>
              <a:t>11,12,13 </a:t>
            </a:r>
            <a:r>
              <a:rPr lang="ko-KR" altLang="en-US" dirty="0"/>
              <a:t>모델의 가격 분포가 넓게 </a:t>
            </a:r>
            <a:r>
              <a:rPr lang="ko-KR" altLang="en-US" dirty="0" err="1"/>
              <a:t>퍼져있음으로</a:t>
            </a:r>
            <a:r>
              <a:rPr lang="ko-KR" altLang="en-US" dirty="0"/>
              <a:t> 볼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매물이 많은 모델이지만 넓은 가격 분포때문에 개개인은 적정가격을 가늠하기가 힘듭니다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1822FB-0FBD-4345-8C31-C2F201287AF8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561749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가격과 다른 변수 간의 상관관계를 시각화한 </a:t>
            </a:r>
            <a:r>
              <a:rPr lang="ko-KR" altLang="en-US" dirty="0" err="1"/>
              <a:t>플랏입니다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중고 아이폰 가격과 모델의 상관계수가 가장 높음을 알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1822FB-0FBD-4345-8C31-C2F201287AF8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866044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1822FB-0FBD-4345-8C31-C2F201287AF8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072463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1822FB-0FBD-4345-8C31-C2F201287AF8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55625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발표는 다음과 같은 순서로 진행됩니다</a:t>
            </a:r>
            <a:r>
              <a:rPr lang="en-US" altLang="ko-KR" dirty="0"/>
              <a:t>. (</a:t>
            </a:r>
            <a:r>
              <a:rPr lang="ko-KR" altLang="en-US" dirty="0"/>
              <a:t>목차 읽기</a:t>
            </a:r>
            <a:r>
              <a:rPr lang="en-US" altLang="ko-KR" dirty="0"/>
              <a:t>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1822FB-0FBD-4345-8C31-C2F201287AF8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809292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모델을 총 네</a:t>
            </a:r>
            <a:r>
              <a:rPr lang="en-US" altLang="ko-KR" dirty="0"/>
              <a:t> </a:t>
            </a:r>
            <a:r>
              <a:rPr lang="ko-KR" altLang="en-US" dirty="0"/>
              <a:t>가지 돌렸습니다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디시젼트리레그레션과</a:t>
            </a:r>
            <a:r>
              <a:rPr lang="ko-KR" altLang="en-US" dirty="0"/>
              <a:t> </a:t>
            </a:r>
            <a:r>
              <a:rPr lang="ko-KR" altLang="en-US" dirty="0" err="1"/>
              <a:t>랜덤포레스트레그레션과</a:t>
            </a:r>
            <a:endParaRPr lang="en-US" altLang="ko-KR" dirty="0"/>
          </a:p>
          <a:p>
            <a:r>
              <a:rPr lang="en-US" altLang="ko-KR" dirty="0" err="1"/>
              <a:t>Xg</a:t>
            </a:r>
            <a:r>
              <a:rPr lang="ko-KR" altLang="en-US" dirty="0" err="1"/>
              <a:t>부스트레그레서와</a:t>
            </a:r>
            <a:r>
              <a:rPr lang="ko-KR" altLang="en-US" dirty="0"/>
              <a:t> 마지막으로 라이트</a:t>
            </a:r>
            <a:r>
              <a:rPr lang="en-US" altLang="ko-KR" dirty="0" err="1"/>
              <a:t>gbm</a:t>
            </a:r>
            <a:r>
              <a:rPr lang="ko-KR" altLang="en-US" dirty="0" err="1"/>
              <a:t>레그레서를</a:t>
            </a:r>
            <a:r>
              <a:rPr lang="ko-KR" altLang="en-US" dirty="0"/>
              <a:t> 돌린 결과</a:t>
            </a:r>
            <a:r>
              <a:rPr lang="en-US" altLang="ko-KR" dirty="0"/>
              <a:t>,</a:t>
            </a:r>
            <a:r>
              <a:rPr lang="ko-KR" altLang="en-US" dirty="0"/>
              <a:t> 예측 점수가 좋은 </a:t>
            </a:r>
            <a:r>
              <a:rPr lang="ko-KR" altLang="en-US" dirty="0" err="1"/>
              <a:t>랜덤포레스트레그레서를</a:t>
            </a:r>
            <a:r>
              <a:rPr lang="ko-KR" altLang="en-US" dirty="0"/>
              <a:t> 선택했습니다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1822FB-0FBD-4345-8C31-C2F201287AF8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223814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그래프는 시리즈별 가격을 보여줍니다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파란색 점은 실제 값이고</a:t>
            </a:r>
            <a:r>
              <a:rPr lang="en-US" altLang="ko-KR" dirty="0"/>
              <a:t>, </a:t>
            </a:r>
            <a:r>
              <a:rPr lang="ko-KR" altLang="en-US" dirty="0"/>
              <a:t>노란색 점이 </a:t>
            </a:r>
            <a:r>
              <a:rPr lang="ko-KR" altLang="en-US" dirty="0" err="1"/>
              <a:t>예측값입니다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보시는 바와 같이 두 색의 점 모두 비슷한 분포를 보이고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1822FB-0FBD-4345-8C31-C2F201287AF8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204350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1822FB-0FBD-4345-8C31-C2F201287AF8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724284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  <a:p>
            <a:r>
              <a:rPr lang="ko-KR" altLang="en-US" dirty="0"/>
              <a:t>우리 프로젝트의 기대효과는 합리적인 </a:t>
            </a:r>
            <a:r>
              <a:rPr lang="ko-KR" altLang="en-US" dirty="0" err="1"/>
              <a:t>중고폰</a:t>
            </a:r>
            <a:r>
              <a:rPr lang="ko-KR" altLang="en-US" dirty="0"/>
              <a:t> 시장 가격을 제시한다는 점입니다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1822FB-0FBD-4345-8C31-C2F201287AF8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679137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다양한 플랫폼에서 자연어처리와 이미지처리 기법을 사용해 데이터를 수집하면 지금보다 더욱 세분화된 등급을 제시할 수 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1822FB-0FBD-4345-8C31-C2F201287AF8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170350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+</a:t>
            </a:r>
            <a:r>
              <a:rPr lang="ko-KR" altLang="en-US" dirty="0"/>
              <a:t> </a:t>
            </a:r>
            <a:r>
              <a:rPr lang="ko-KR" altLang="en-US" dirty="0" err="1"/>
              <a:t>리얼</a:t>
            </a:r>
            <a:r>
              <a:rPr lang="ko-KR" altLang="en-US" dirty="0"/>
              <a:t> 예측에 대한 신빙성 질문이 들어오면</a:t>
            </a:r>
            <a:endParaRPr lang="en-US" altLang="ko-KR" dirty="0"/>
          </a:p>
          <a:p>
            <a:r>
              <a:rPr lang="en-US" altLang="ko-KR" dirty="0"/>
              <a:t>-&gt; </a:t>
            </a:r>
            <a:r>
              <a:rPr lang="ko-KR" altLang="en-US" dirty="0"/>
              <a:t>번개장터 접속해서 두 눈으로 확인하게 해주기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1822FB-0FBD-4345-8C31-C2F201287AF8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667145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1822FB-0FBD-4345-8C31-C2F201287AF8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902290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1822FB-0FBD-4345-8C31-C2F201287AF8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3915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첫번째로 프로젝트 주제를 선정하게 된 분석배경과 목표를 말씀드리겠습니다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1822FB-0FBD-4345-8C31-C2F201287AF8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734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/>
              <a:t>최근 </a:t>
            </a:r>
            <a:r>
              <a:rPr lang="ko-KR" altLang="en-US" sz="1200" dirty="0" err="1"/>
              <a:t>중고폰</a:t>
            </a:r>
            <a:r>
              <a:rPr lang="ko-KR" altLang="en-US" sz="1200" dirty="0"/>
              <a:t> 시장을 보면 </a:t>
            </a:r>
            <a:r>
              <a:rPr lang="en-US" altLang="ko-KR" sz="1200" dirty="0"/>
              <a:t>2020</a:t>
            </a:r>
            <a:r>
              <a:rPr lang="ko-KR" altLang="en-US" sz="1200" dirty="0"/>
              <a:t>년 </a:t>
            </a:r>
            <a:r>
              <a:rPr lang="en-US" altLang="ko-KR" sz="1200" dirty="0"/>
              <a:t>1</a:t>
            </a:r>
            <a:r>
              <a:rPr lang="ko-KR" altLang="en-US" sz="1200" dirty="0"/>
              <a:t>월의 거래액에 비해 </a:t>
            </a:r>
            <a:r>
              <a:rPr lang="en-US" altLang="ko-KR" sz="1200" dirty="0"/>
              <a:t>2021</a:t>
            </a:r>
            <a:r>
              <a:rPr lang="ko-KR" altLang="en-US" sz="1200" dirty="0"/>
              <a:t>년 </a:t>
            </a:r>
            <a:r>
              <a:rPr lang="en-US" altLang="ko-KR" sz="1200" dirty="0"/>
              <a:t>1</a:t>
            </a:r>
            <a:r>
              <a:rPr lang="ko-KR" altLang="en-US" sz="1200" dirty="0"/>
              <a:t>월에 거래액이 대폭 성장한 것을 볼 수 있습니다</a:t>
            </a:r>
            <a:r>
              <a:rPr lang="en-US" altLang="ko-KR" sz="1200" dirty="0"/>
              <a:t>.</a:t>
            </a:r>
            <a:r>
              <a:rPr lang="ko-KR" altLang="en-US" sz="1200" dirty="0"/>
              <a:t> </a:t>
            </a:r>
            <a:endParaRPr lang="en-US" altLang="ko-KR" sz="1200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/>
              <a:t>오른쪽 이미지를 보면 불투명한 가격 책정이 이루어 지고 있는 사회 이슈에 대한 기사입니다</a:t>
            </a:r>
            <a:r>
              <a:rPr lang="en-US" altLang="ko-KR" sz="1200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 err="1"/>
              <a:t>중고폰</a:t>
            </a:r>
            <a:r>
              <a:rPr lang="ko-KR" altLang="en-US" sz="1200" dirty="0"/>
              <a:t> 시장은 성장하고 있는 반면</a:t>
            </a:r>
            <a:r>
              <a:rPr lang="en-US" altLang="ko-KR" sz="1200" dirty="0"/>
              <a:t>! </a:t>
            </a:r>
            <a:r>
              <a:rPr lang="ko-KR" altLang="en-US" sz="1200" dirty="0" err="1"/>
              <a:t>중고폰</a:t>
            </a:r>
            <a:r>
              <a:rPr lang="ko-KR" altLang="en-US" sz="1200" dirty="0"/>
              <a:t> 거래 가격 책정의 이유는 불투명합니다</a:t>
            </a:r>
            <a:r>
              <a:rPr lang="en-US" altLang="ko-KR" sz="1200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/>
              <a:t>이러한 문제점 인식 후 중고 폰 시세 예측 프로젝트를 진행하게 되었습니다</a:t>
            </a:r>
            <a:r>
              <a:rPr lang="en-US" altLang="ko-KR" sz="1200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(</a:t>
            </a:r>
            <a:r>
              <a:rPr lang="ko-KR" altLang="en-US" sz="1200" dirty="0"/>
              <a:t>클릭 </a:t>
            </a:r>
            <a:r>
              <a:rPr lang="en-US" altLang="ko-KR" sz="1200" dirty="0"/>
              <a:t>- </a:t>
            </a:r>
            <a:r>
              <a:rPr lang="ko-KR" altLang="en-US" sz="1200" dirty="0"/>
              <a:t>실제 중고 거래 이미지 띄우기</a:t>
            </a:r>
            <a:r>
              <a:rPr lang="en-US" altLang="ko-KR" sz="1200" dirty="0"/>
              <a:t>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/>
              <a:t>우리가 흔히 쓰는 플랫폼에서 자주 볼 수 있는 사례입니다</a:t>
            </a:r>
            <a:r>
              <a:rPr lang="en-US" altLang="ko-KR" sz="1200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/>
              <a:t>해당 이미지는 번개장터라는 중고 거래 </a:t>
            </a:r>
            <a:r>
              <a:rPr lang="ko-KR" altLang="en-US" sz="1200" dirty="0" err="1"/>
              <a:t>플렛폼에서</a:t>
            </a:r>
            <a:r>
              <a:rPr lang="ko-KR" altLang="en-US" sz="1200" dirty="0"/>
              <a:t> 확인된 불투명한 가격 책정의 사례입니다</a:t>
            </a:r>
            <a:r>
              <a:rPr lang="en-US" altLang="ko-KR" sz="1200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/>
              <a:t>보시는 바와 같이 같은 기종과 용량의 아이폰이 중고매물로 나온 모습입니다</a:t>
            </a:r>
            <a:r>
              <a:rPr lang="en-US" altLang="ko-KR" sz="1200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/>
              <a:t>사진에서 보시면 한 가지 다른 점이 있습니다</a:t>
            </a:r>
            <a:r>
              <a:rPr lang="en-US" altLang="ko-KR" sz="1200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 err="1"/>
              <a:t>뭔지</a:t>
            </a:r>
            <a:r>
              <a:rPr lang="ko-KR" altLang="en-US" sz="1200" dirty="0"/>
              <a:t> 바로 보이시나요</a:t>
            </a:r>
            <a:r>
              <a:rPr lang="en-US" altLang="ko-KR" sz="1200" dirty="0"/>
              <a:t>?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/>
              <a:t>바로 가격입니다</a:t>
            </a:r>
            <a:r>
              <a:rPr lang="en-US" altLang="ko-KR" sz="1200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/>
              <a:t>보시면 왼쪽의 제품은 </a:t>
            </a:r>
            <a:r>
              <a:rPr lang="en-US" altLang="ko-KR" sz="1200" dirty="0"/>
              <a:t>88</a:t>
            </a:r>
            <a:r>
              <a:rPr lang="ko-KR" altLang="en-US" sz="1200" dirty="0"/>
              <a:t>만 원이고 오른쪽은 </a:t>
            </a:r>
            <a:r>
              <a:rPr lang="en-US" altLang="ko-KR" sz="1200" dirty="0"/>
              <a:t>65</a:t>
            </a:r>
            <a:r>
              <a:rPr lang="ko-KR" altLang="en-US" sz="1200" dirty="0"/>
              <a:t>만 원입니다</a:t>
            </a:r>
            <a:r>
              <a:rPr lang="en-US" altLang="ko-KR" sz="1200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/>
              <a:t>두 제품은 매우 유사한 조건의 매물이지만 가격차이가 그에 비해 상당히 큰 모습을 보여줍니다</a:t>
            </a:r>
            <a:r>
              <a:rPr lang="en-US" altLang="ko-KR" sz="1200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/>
              <a:t>소비자는 이러한 상황에서 이 핸드폰들이 어떤 기준에서 가격이 책정된 건지 알 수 없습니다</a:t>
            </a:r>
            <a:r>
              <a:rPr lang="en-US" altLang="ko-KR" sz="1200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/>
              <a:t>따라서 저희는 이러한 문제점을 해소하고자 이번 프로젝트를 기획했습니다</a:t>
            </a:r>
            <a:r>
              <a:rPr lang="en-US" altLang="ko-KR" sz="1200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----------------------------------------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-</a:t>
            </a:r>
            <a:r>
              <a:rPr lang="ko-KR" altLang="en-US" sz="1200" dirty="0"/>
              <a:t>불투명한 </a:t>
            </a:r>
            <a:r>
              <a:rPr lang="ko-KR" altLang="en-US" sz="1200" dirty="0" err="1"/>
              <a:t>중고폰</a:t>
            </a:r>
            <a:r>
              <a:rPr lang="ko-KR" altLang="en-US" sz="1200" dirty="0"/>
              <a:t> 가격 책정 </a:t>
            </a:r>
            <a:r>
              <a:rPr lang="en-US" altLang="ko-KR" sz="1200" dirty="0"/>
              <a:t>: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아이폰</a:t>
            </a:r>
            <a:r>
              <a:rPr lang="en-US" altLang="ko-K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12pro 128</a:t>
            </a:r>
            <a:r>
              <a:rPr lang="ko-KR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기가 </a:t>
            </a:r>
            <a:r>
              <a:rPr lang="ko-KR" altLang="en-U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퍼시픽블루</a:t>
            </a:r>
            <a:r>
              <a:rPr lang="ko-KR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</a:t>
            </a:r>
            <a:r>
              <a:rPr lang="ko-KR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급 </a:t>
            </a:r>
            <a:r>
              <a:rPr lang="ko-KR" altLang="en-U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풀박스</a:t>
            </a:r>
            <a:r>
              <a:rPr lang="ko-KR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팝니다</a:t>
            </a:r>
            <a:endParaRPr lang="en-US" altLang="ko-KR" sz="1200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/>
              <a:t>상품정보</a:t>
            </a:r>
            <a:endParaRPr lang="en-US" altLang="ko-KR" sz="1200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파손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스크레치나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수리여부 없이 깨끗하게 사용했습니다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기기변경으로 인한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정상해지폰이고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상태는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급입니다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배터리 상태는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81%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이고 풀박스로 팝니다</a:t>
            </a:r>
            <a:endParaRPr lang="en-US" altLang="ko-KR" sz="1200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아이폰</a:t>
            </a:r>
            <a:r>
              <a:rPr lang="en-US" altLang="ko-K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12pro 128g </a:t>
            </a:r>
            <a:r>
              <a:rPr lang="ko-KR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퍼시픽 블루 </a:t>
            </a:r>
            <a:r>
              <a:rPr lang="ko-KR" altLang="en-U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풀박스</a:t>
            </a:r>
            <a:endParaRPr lang="en-US" altLang="ko-KR" sz="1200" dirty="0"/>
          </a:p>
          <a:p>
            <a:pPr fontAlgn="base"/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상품정보</a:t>
            </a:r>
          </a:p>
          <a:p>
            <a:pPr fontAlgn="base"/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배터리 성능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86%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작년 구매 최초 개통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유플러스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풀박스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충전 케이블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0)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실리콘 케이스 끼고 사용해서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생활기스는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거의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모서리 부분 긁힘 있습니다 택배 혹은 원주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무실동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직거래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/>
              <a:t>예상질문</a:t>
            </a:r>
            <a:endParaRPr lang="en-US" altLang="ko-KR" sz="1200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Q1.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/>
              <a:t>●</a:t>
            </a:r>
            <a:r>
              <a:rPr lang="en-US" altLang="ko-KR" sz="1200" dirty="0"/>
              <a:t> </a:t>
            </a:r>
            <a:r>
              <a:rPr lang="ko-KR" altLang="en-US" sz="1200" dirty="0"/>
              <a:t>중고거래 수는 지난해 </a:t>
            </a:r>
            <a:r>
              <a:rPr lang="en-US" altLang="ko-KR" sz="1200" dirty="0"/>
              <a:t>40</a:t>
            </a:r>
            <a:r>
              <a:rPr lang="ko-KR" altLang="en-US" sz="1200" dirty="0" err="1"/>
              <a:t>만건에</a:t>
            </a:r>
            <a:r>
              <a:rPr lang="ko-KR" altLang="en-US" sz="1200" dirty="0"/>
              <a:t> 비해 올해 </a:t>
            </a:r>
            <a:r>
              <a:rPr lang="en-US" altLang="ko-KR" sz="1200" dirty="0"/>
              <a:t>46</a:t>
            </a:r>
            <a:r>
              <a:rPr lang="ko-KR" altLang="en-US" sz="1200" dirty="0" err="1"/>
              <a:t>만건으로</a:t>
            </a:r>
            <a:r>
              <a:rPr lang="ko-KR" altLang="en-US" sz="1200" dirty="0"/>
              <a:t> </a:t>
            </a:r>
            <a:r>
              <a:rPr lang="en-US" altLang="ko-KR" sz="1200" dirty="0"/>
              <a:t>6</a:t>
            </a:r>
            <a:r>
              <a:rPr lang="ko-KR" altLang="en-US" sz="1200" dirty="0" err="1"/>
              <a:t>만건</a:t>
            </a:r>
            <a:r>
              <a:rPr lang="ko-KR" altLang="en-US" sz="1200" dirty="0"/>
              <a:t>▲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/>
              <a:t>●</a:t>
            </a:r>
            <a:r>
              <a:rPr lang="en-US" altLang="ko-KR" sz="1200" dirty="0"/>
              <a:t> </a:t>
            </a:r>
            <a:r>
              <a:rPr lang="ko-KR" altLang="en-US" sz="1200" dirty="0"/>
              <a:t>중고거래 시장의 성장세가 가파른 만큼</a:t>
            </a:r>
            <a:r>
              <a:rPr lang="en-US" altLang="ko-KR" sz="1200" dirty="0"/>
              <a:t>, </a:t>
            </a:r>
            <a:r>
              <a:rPr lang="ko-KR" altLang="en-US" sz="1200" dirty="0"/>
              <a:t>개인 간 거래 과정에서 판매자</a:t>
            </a:r>
            <a:r>
              <a:rPr lang="en-US" altLang="ko-KR" sz="1200" dirty="0"/>
              <a:t>·</a:t>
            </a:r>
            <a:r>
              <a:rPr lang="ko-KR" altLang="en-US" sz="1200" dirty="0"/>
              <a:t>구매자 간 분쟁</a:t>
            </a:r>
            <a:r>
              <a:rPr lang="en-US" altLang="ko-KR" sz="1200" dirty="0"/>
              <a:t>, </a:t>
            </a:r>
            <a:r>
              <a:rPr lang="ko-KR" altLang="en-US" sz="1200" dirty="0"/>
              <a:t>사기 피해 등 문제도 꾸준히 상승하고 있다</a:t>
            </a:r>
            <a:r>
              <a:rPr lang="en-US" altLang="ko-KR" sz="1200" dirty="0"/>
              <a:t>.</a:t>
            </a:r>
            <a:endParaRPr lang="ko-KR" altLang="en-US" sz="1200" dirty="0"/>
          </a:p>
          <a:p>
            <a:endParaRPr lang="en-US" altLang="ko-KR" dirty="0"/>
          </a:p>
          <a:p>
            <a:r>
              <a:rPr lang="en-US" altLang="ko-KR" dirty="0"/>
              <a:t>https://www.ilyoseoul.co.kr/news/articleView.html?idxno=441294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</a:t>
            </a:r>
            <a:r>
              <a:rPr lang="ko-KR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단독</a:t>
            </a:r>
            <a:r>
              <a:rPr lang="en-US" altLang="ko-K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] ‘</a:t>
            </a:r>
            <a:r>
              <a:rPr lang="ko-KR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부르는 게 값’ 입맛대로 가격 책정하는 </a:t>
            </a:r>
            <a:r>
              <a:rPr lang="ko-KR" altLang="en-U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중고폰</a:t>
            </a:r>
            <a:r>
              <a:rPr lang="ko-KR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시장 실태 추적</a:t>
            </a:r>
          </a:p>
          <a:p>
            <a:endParaRPr lang="ko-KR" altLang="en-US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/>
              <a:t>예상질문</a:t>
            </a:r>
            <a:endParaRPr lang="en-US" altLang="ko-KR" sz="1200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Q1.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/>
              <a:t>●</a:t>
            </a:r>
            <a:r>
              <a:rPr lang="en-US" altLang="ko-KR" sz="1200" dirty="0"/>
              <a:t> </a:t>
            </a:r>
            <a:r>
              <a:rPr lang="ko-KR" altLang="en-US" sz="1200" dirty="0"/>
              <a:t>중고거래 수는 지난해 </a:t>
            </a:r>
            <a:r>
              <a:rPr lang="en-US" altLang="ko-KR" sz="1200" dirty="0"/>
              <a:t>40</a:t>
            </a:r>
            <a:r>
              <a:rPr lang="ko-KR" altLang="en-US" sz="1200" dirty="0" err="1"/>
              <a:t>만건에</a:t>
            </a:r>
            <a:r>
              <a:rPr lang="ko-KR" altLang="en-US" sz="1200" dirty="0"/>
              <a:t> 비해 올해 </a:t>
            </a:r>
            <a:r>
              <a:rPr lang="en-US" altLang="ko-KR" sz="1200" dirty="0"/>
              <a:t>46</a:t>
            </a:r>
            <a:r>
              <a:rPr lang="ko-KR" altLang="en-US" sz="1200" dirty="0" err="1"/>
              <a:t>만건으로</a:t>
            </a:r>
            <a:r>
              <a:rPr lang="ko-KR" altLang="en-US" sz="1200" dirty="0"/>
              <a:t> </a:t>
            </a:r>
            <a:r>
              <a:rPr lang="en-US" altLang="ko-KR" sz="1200" dirty="0"/>
              <a:t>6</a:t>
            </a:r>
            <a:r>
              <a:rPr lang="ko-KR" altLang="en-US" sz="1200" dirty="0" err="1"/>
              <a:t>만건</a:t>
            </a:r>
            <a:r>
              <a:rPr lang="ko-KR" altLang="en-US" sz="1200" dirty="0"/>
              <a:t>▲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/>
              <a:t>●</a:t>
            </a:r>
            <a:r>
              <a:rPr lang="en-US" altLang="ko-KR" sz="1200" dirty="0"/>
              <a:t> </a:t>
            </a:r>
            <a:r>
              <a:rPr lang="ko-KR" altLang="en-US" sz="1200" dirty="0"/>
              <a:t>중고거래 시장의 성장세가 가파른 만큼</a:t>
            </a:r>
            <a:r>
              <a:rPr lang="en-US" altLang="ko-KR" sz="1200" dirty="0"/>
              <a:t>, </a:t>
            </a:r>
            <a:r>
              <a:rPr lang="ko-KR" altLang="en-US" sz="1200" dirty="0"/>
              <a:t>개인 간 거래 과정에서 판매자</a:t>
            </a:r>
            <a:r>
              <a:rPr lang="en-US" altLang="ko-KR" sz="1200" dirty="0"/>
              <a:t>·</a:t>
            </a:r>
            <a:r>
              <a:rPr lang="ko-KR" altLang="en-US" sz="1200" dirty="0"/>
              <a:t>구매자 간 분쟁</a:t>
            </a:r>
            <a:r>
              <a:rPr lang="en-US" altLang="ko-KR" sz="1200" dirty="0"/>
              <a:t>, </a:t>
            </a:r>
            <a:r>
              <a:rPr lang="ko-KR" altLang="en-US" sz="1200" dirty="0"/>
              <a:t>사기 피해 등 문제도 꾸준히 상승하고 있다</a:t>
            </a:r>
            <a:r>
              <a:rPr lang="en-US" altLang="ko-KR" sz="1200" dirty="0"/>
              <a:t>.</a:t>
            </a:r>
            <a:endParaRPr lang="ko-KR" altLang="en-US" sz="1200" dirty="0"/>
          </a:p>
          <a:p>
            <a:endParaRPr lang="en-US" altLang="ko-KR" dirty="0"/>
          </a:p>
          <a:p>
            <a:r>
              <a:rPr lang="en-US" altLang="ko-KR" dirty="0"/>
              <a:t>https://www.ilyoseoul.co.kr/news/articleView.html?idxno=441294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</a:t>
            </a:r>
            <a:r>
              <a:rPr lang="ko-KR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단독</a:t>
            </a:r>
            <a:r>
              <a:rPr lang="en-US" altLang="ko-K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] ‘</a:t>
            </a:r>
            <a:r>
              <a:rPr lang="ko-KR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부르는 게 값’ 입맛대로 가격 책정하는 </a:t>
            </a:r>
            <a:r>
              <a:rPr lang="ko-KR" altLang="en-U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중고폰</a:t>
            </a:r>
            <a:r>
              <a:rPr lang="ko-KR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시장 실태 추적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1822FB-0FBD-4345-8C31-C2F201287AF8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39607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 err="1"/>
              <a:t>중고폰을</a:t>
            </a:r>
            <a:r>
              <a:rPr lang="ko-KR" altLang="en-US" sz="1200" dirty="0"/>
              <a:t> </a:t>
            </a:r>
            <a:r>
              <a:rPr lang="ko-KR" altLang="en-US" sz="1200" dirty="0" err="1"/>
              <a:t>사고자하는</a:t>
            </a:r>
            <a:r>
              <a:rPr lang="ko-KR" altLang="en-US" sz="1200" dirty="0"/>
              <a:t> 소비자는</a:t>
            </a:r>
            <a:endParaRPr lang="en-US" altLang="ko-KR" sz="1200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핸드폰의 적정 가격을 궁금해 합니다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중고폰을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판매하는 판매자는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내 폰이 시장에서 얼마에 팔릴 수 있을지 궁금해 합니다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/>
              <a:t>예상질문</a:t>
            </a:r>
            <a:endParaRPr lang="en-US" altLang="ko-KR" sz="1200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Q1.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/>
              <a:t>●</a:t>
            </a:r>
            <a:r>
              <a:rPr lang="en-US" altLang="ko-KR" sz="1200" dirty="0"/>
              <a:t> </a:t>
            </a:r>
            <a:r>
              <a:rPr lang="ko-KR" altLang="en-US" sz="1200" dirty="0"/>
              <a:t>중고거래 수는 지난해 </a:t>
            </a:r>
            <a:r>
              <a:rPr lang="en-US" altLang="ko-KR" sz="1200" dirty="0"/>
              <a:t>40</a:t>
            </a:r>
            <a:r>
              <a:rPr lang="ko-KR" altLang="en-US" sz="1200" dirty="0" err="1"/>
              <a:t>만건에</a:t>
            </a:r>
            <a:r>
              <a:rPr lang="ko-KR" altLang="en-US" sz="1200" dirty="0"/>
              <a:t> 비해 올해 </a:t>
            </a:r>
            <a:r>
              <a:rPr lang="en-US" altLang="ko-KR" sz="1200" dirty="0"/>
              <a:t>46</a:t>
            </a:r>
            <a:r>
              <a:rPr lang="ko-KR" altLang="en-US" sz="1200" dirty="0" err="1"/>
              <a:t>만건으로</a:t>
            </a:r>
            <a:r>
              <a:rPr lang="ko-KR" altLang="en-US" sz="1200" dirty="0"/>
              <a:t> </a:t>
            </a:r>
            <a:r>
              <a:rPr lang="en-US" altLang="ko-KR" sz="1200" dirty="0"/>
              <a:t>6</a:t>
            </a:r>
            <a:r>
              <a:rPr lang="ko-KR" altLang="en-US" sz="1200" dirty="0" err="1"/>
              <a:t>만건</a:t>
            </a:r>
            <a:r>
              <a:rPr lang="ko-KR" altLang="en-US" sz="1200" dirty="0"/>
              <a:t>▲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/>
              <a:t>●</a:t>
            </a:r>
            <a:r>
              <a:rPr lang="en-US" altLang="ko-KR" sz="1200" dirty="0"/>
              <a:t> </a:t>
            </a:r>
            <a:r>
              <a:rPr lang="ko-KR" altLang="en-US" sz="1200" dirty="0"/>
              <a:t>중고거래 시장의 성장세가 가파른 만큼</a:t>
            </a:r>
            <a:r>
              <a:rPr lang="en-US" altLang="ko-KR" sz="1200" dirty="0"/>
              <a:t>, </a:t>
            </a:r>
            <a:r>
              <a:rPr lang="ko-KR" altLang="en-US" sz="1200" dirty="0"/>
              <a:t>개인 간 거래 과정에서 판매자</a:t>
            </a:r>
            <a:r>
              <a:rPr lang="en-US" altLang="ko-KR" sz="1200" dirty="0"/>
              <a:t>·</a:t>
            </a:r>
            <a:r>
              <a:rPr lang="ko-KR" altLang="en-US" sz="1200" dirty="0"/>
              <a:t>구매자 간 분쟁</a:t>
            </a:r>
            <a:r>
              <a:rPr lang="en-US" altLang="ko-KR" sz="1200" dirty="0"/>
              <a:t>, </a:t>
            </a:r>
            <a:r>
              <a:rPr lang="ko-KR" altLang="en-US" sz="1200" dirty="0"/>
              <a:t>사기 피해 등 문제도 꾸준히 상승하고 있다</a:t>
            </a:r>
            <a:r>
              <a:rPr lang="en-US" altLang="ko-KR" sz="1200" dirty="0"/>
              <a:t>.</a:t>
            </a:r>
            <a:endParaRPr lang="ko-KR" altLang="en-US" sz="1200" dirty="0"/>
          </a:p>
          <a:p>
            <a:endParaRPr lang="en-US" altLang="ko-KR" dirty="0"/>
          </a:p>
          <a:p>
            <a:r>
              <a:rPr lang="en-US" altLang="ko-KR" dirty="0"/>
              <a:t>https://www.ilyoseoul.co.kr/news/articleView.html?idxno=441294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</a:t>
            </a:r>
            <a:r>
              <a:rPr lang="ko-KR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단독</a:t>
            </a:r>
            <a:r>
              <a:rPr lang="en-US" altLang="ko-K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] ‘</a:t>
            </a:r>
            <a:r>
              <a:rPr lang="ko-KR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부르는 게 값’ 입맛대로 가격 책정하는 </a:t>
            </a:r>
            <a:r>
              <a:rPr lang="ko-KR" altLang="en-U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중고폰</a:t>
            </a:r>
            <a:r>
              <a:rPr lang="ko-KR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시장 실태 추적</a:t>
            </a:r>
          </a:p>
          <a:p>
            <a:endParaRPr lang="ko-KR" altLang="en-US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/>
              <a:t>예상질문</a:t>
            </a:r>
            <a:endParaRPr lang="en-US" altLang="ko-KR" sz="1200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Q1.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/>
              <a:t>●</a:t>
            </a:r>
            <a:r>
              <a:rPr lang="en-US" altLang="ko-KR" sz="1200" dirty="0"/>
              <a:t> </a:t>
            </a:r>
            <a:r>
              <a:rPr lang="ko-KR" altLang="en-US" sz="1200" dirty="0"/>
              <a:t>중고거래 수는 지난해 </a:t>
            </a:r>
            <a:r>
              <a:rPr lang="en-US" altLang="ko-KR" sz="1200" dirty="0"/>
              <a:t>40</a:t>
            </a:r>
            <a:r>
              <a:rPr lang="ko-KR" altLang="en-US" sz="1200" dirty="0" err="1"/>
              <a:t>만건에</a:t>
            </a:r>
            <a:r>
              <a:rPr lang="ko-KR" altLang="en-US" sz="1200" dirty="0"/>
              <a:t> 비해 올해 </a:t>
            </a:r>
            <a:r>
              <a:rPr lang="en-US" altLang="ko-KR" sz="1200" dirty="0"/>
              <a:t>46</a:t>
            </a:r>
            <a:r>
              <a:rPr lang="ko-KR" altLang="en-US" sz="1200" dirty="0" err="1"/>
              <a:t>만건으로</a:t>
            </a:r>
            <a:r>
              <a:rPr lang="ko-KR" altLang="en-US" sz="1200" dirty="0"/>
              <a:t> </a:t>
            </a:r>
            <a:r>
              <a:rPr lang="en-US" altLang="ko-KR" sz="1200" dirty="0"/>
              <a:t>6</a:t>
            </a:r>
            <a:r>
              <a:rPr lang="ko-KR" altLang="en-US" sz="1200" dirty="0" err="1"/>
              <a:t>만건</a:t>
            </a:r>
            <a:r>
              <a:rPr lang="ko-KR" altLang="en-US" sz="1200" dirty="0"/>
              <a:t>▲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/>
              <a:t>●</a:t>
            </a:r>
            <a:r>
              <a:rPr lang="en-US" altLang="ko-KR" sz="1200" dirty="0"/>
              <a:t> </a:t>
            </a:r>
            <a:r>
              <a:rPr lang="ko-KR" altLang="en-US" sz="1200" dirty="0"/>
              <a:t>중고거래 시장의 성장세가 가파른 만큼</a:t>
            </a:r>
            <a:r>
              <a:rPr lang="en-US" altLang="ko-KR" sz="1200" dirty="0"/>
              <a:t>, </a:t>
            </a:r>
            <a:r>
              <a:rPr lang="ko-KR" altLang="en-US" sz="1200" dirty="0"/>
              <a:t>개인 간 거래 과정에서 판매자</a:t>
            </a:r>
            <a:r>
              <a:rPr lang="en-US" altLang="ko-KR" sz="1200" dirty="0"/>
              <a:t>·</a:t>
            </a:r>
            <a:r>
              <a:rPr lang="ko-KR" altLang="en-US" sz="1200" dirty="0"/>
              <a:t>구매자 간 분쟁</a:t>
            </a:r>
            <a:r>
              <a:rPr lang="en-US" altLang="ko-KR" sz="1200" dirty="0"/>
              <a:t>, </a:t>
            </a:r>
            <a:r>
              <a:rPr lang="ko-KR" altLang="en-US" sz="1200" dirty="0"/>
              <a:t>사기 피해 등 문제도 꾸준히 상승하고 있다</a:t>
            </a:r>
            <a:r>
              <a:rPr lang="en-US" altLang="ko-KR" sz="1200" dirty="0"/>
              <a:t>.</a:t>
            </a:r>
            <a:endParaRPr lang="ko-KR" altLang="en-US" sz="1200" dirty="0"/>
          </a:p>
          <a:p>
            <a:endParaRPr lang="en-US" altLang="ko-KR" dirty="0"/>
          </a:p>
          <a:p>
            <a:r>
              <a:rPr lang="en-US" altLang="ko-KR" dirty="0"/>
              <a:t>https://www.ilyoseoul.co.kr/news/articleView.html?idxno=441294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</a:t>
            </a:r>
            <a:r>
              <a:rPr lang="ko-KR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단독</a:t>
            </a:r>
            <a:r>
              <a:rPr lang="en-US" altLang="ko-K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] ‘</a:t>
            </a:r>
            <a:r>
              <a:rPr lang="ko-KR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부르는 게 값’ 입맛대로 가격 책정하는 </a:t>
            </a:r>
            <a:r>
              <a:rPr lang="ko-KR" altLang="en-U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중고폰</a:t>
            </a:r>
            <a:r>
              <a:rPr lang="ko-KR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시장 실태 추적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1822FB-0FBD-4345-8C31-C2F201287AF8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81315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따라서 이러한 문제점에 도움이 되기 위해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중고폰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스펙별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가격을 예측하는 프로그램을 개발하여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중고폰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시장에서 합리적이고 일관적인 가격 책정이 되고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결과적으로 제품에 대한 정보가 적은 소비자들이 많은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중고폰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레몬 마켓 현상을 완화시키는 데 도움이 되고자 합니다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--------------------------------------------------</a:t>
            </a:r>
          </a:p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개선사항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판매자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구매자 정보의 비대칭으로 발생하는</a:t>
            </a:r>
          </a:p>
          <a:p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중고폰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레몬 마켓 현상을 완화하자</a:t>
            </a:r>
          </a:p>
          <a:p>
            <a:endParaRPr lang="en-US" altLang="ko-KR" dirty="0"/>
          </a:p>
          <a:p>
            <a:r>
              <a:rPr lang="ko-KR" altLang="en-US" dirty="0"/>
              <a:t>최종목표</a:t>
            </a:r>
            <a:r>
              <a:rPr lang="en-US" altLang="ko-KR" dirty="0"/>
              <a:t>:</a:t>
            </a:r>
          </a:p>
          <a:p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중고폰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스펙별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가격 예측 프로그램 제시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판매자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구매자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중고폰의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시장 가치 제시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합리적 가격 책정이 가능해짐</a:t>
            </a:r>
          </a:p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--------------------------------------------------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레몬 마켓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실제로 구입해 보지 않으면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진짜 품질을 알 수 없는 재화가 거래되고 있는 시장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레몬 시장에서 판매자는 거래하는 재화의 품질을 잘 알고 있지만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구매자는 재화를 구입할 때까지 그 재화의 품질을 알 수 없다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판매자보다 제품에 대한 정보가 적은 소비자들이 많아 거래 과정에서 혼란이 생기는 경제 현상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1822FB-0FBD-4345-8C31-C2F201287AF8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82713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다음으로는 데이터를 수집하고 어떻게 전처리를 했는지 설명하겠습니다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먼저 데이터를 수집해올 </a:t>
            </a:r>
            <a:r>
              <a:rPr lang="ko-KR" altLang="en-US" dirty="0" err="1"/>
              <a:t>중고폰</a:t>
            </a:r>
            <a:r>
              <a:rPr lang="ko-KR" altLang="en-US" dirty="0"/>
              <a:t> 거래 플랫폼을 </a:t>
            </a:r>
            <a:r>
              <a:rPr lang="ko-KR" altLang="en-US" dirty="0" err="1"/>
              <a:t>폰가비와</a:t>
            </a:r>
            <a:r>
              <a:rPr lang="ko-KR" altLang="en-US" dirty="0"/>
              <a:t> </a:t>
            </a:r>
            <a:r>
              <a:rPr lang="ko-KR" altLang="en-US" dirty="0" err="1"/>
              <a:t>세티즌으로</a:t>
            </a:r>
            <a:r>
              <a:rPr lang="ko-KR" altLang="en-US" dirty="0"/>
              <a:t> 선정했습니다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플랫폼 선정 이유는 </a:t>
            </a:r>
            <a:r>
              <a:rPr lang="ko-KR" altLang="en-US" dirty="0" err="1"/>
              <a:t>중고폰</a:t>
            </a:r>
            <a:r>
              <a:rPr lang="ko-KR" altLang="en-US" dirty="0"/>
              <a:t> 스펙과 기기 상태에 대한 정보가 형식화된 틀로 제공되고 있으며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사용자들이 다른 </a:t>
            </a:r>
            <a:r>
              <a:rPr lang="ko-KR" altLang="en-US" dirty="0" err="1"/>
              <a:t>중고폰</a:t>
            </a:r>
            <a:r>
              <a:rPr lang="ko-KR" altLang="en-US" dirty="0"/>
              <a:t> 거래 사이트에 비해 핸드폰 상태에 대하여 확인할 정보가 명확하고 따라서 데이터를 용이하게 수집할 수 있었습니다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중고 아이폰을 선정한 이유는 아이폰이 타 브랜드에 비해 </a:t>
            </a:r>
            <a:r>
              <a:rPr lang="ko-KR" altLang="en-US" dirty="0" err="1"/>
              <a:t>중고폰으로</a:t>
            </a:r>
            <a:r>
              <a:rPr lang="ko-KR" altLang="en-US" dirty="0"/>
              <a:t> 판매되는 가격이 출시가 대비 많이 떨어지지 않기 때문입니다</a:t>
            </a:r>
            <a:r>
              <a:rPr lang="en-US" altLang="ko-KR" dirty="0"/>
              <a:t>. (</a:t>
            </a:r>
            <a:r>
              <a:rPr lang="ko-KR" altLang="en-US" dirty="0"/>
              <a:t>다음 </a:t>
            </a:r>
            <a:r>
              <a:rPr lang="en-US" altLang="ko-KR" dirty="0"/>
              <a:t>ppt</a:t>
            </a:r>
            <a:r>
              <a:rPr lang="ko-KR" altLang="en-US" dirty="0"/>
              <a:t>이미지로 넘기기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en-US" altLang="ko-KR" dirty="0"/>
              <a:t>https://www.hankookilbo.com/News/Read/201807021491098748</a:t>
            </a:r>
          </a:p>
          <a:p>
            <a:endParaRPr lang="en-US" altLang="ko-KR" dirty="0"/>
          </a:p>
          <a:p>
            <a:r>
              <a:rPr lang="en-US" altLang="ko-KR" dirty="0"/>
              <a:t>Q. </a:t>
            </a:r>
            <a:r>
              <a:rPr lang="ko-KR" altLang="en-US" dirty="0" err="1"/>
              <a:t>폰가비와</a:t>
            </a:r>
            <a:r>
              <a:rPr lang="ko-KR" altLang="en-US" dirty="0"/>
              <a:t> </a:t>
            </a:r>
            <a:r>
              <a:rPr lang="ko-KR" altLang="en-US" dirty="0" err="1"/>
              <a:t>세티즌</a:t>
            </a:r>
            <a:r>
              <a:rPr lang="ko-KR" altLang="en-US" dirty="0"/>
              <a:t> 처음 들어보는데 왜 거기서 하셨나요</a:t>
            </a:r>
            <a:r>
              <a:rPr lang="en-US" altLang="ko-KR" dirty="0"/>
              <a:t>?</a:t>
            </a:r>
          </a:p>
          <a:p>
            <a:r>
              <a:rPr lang="en-US" altLang="ko-KR" dirty="0"/>
              <a:t>: </a:t>
            </a:r>
            <a:r>
              <a:rPr lang="ko-KR" altLang="en-US" dirty="0"/>
              <a:t>앞서 말씀드린 바와 같이 해당 플랫폼들이 </a:t>
            </a:r>
            <a:r>
              <a:rPr lang="ko-KR" altLang="en-US" dirty="0" err="1"/>
              <a:t>중고폰</a:t>
            </a:r>
            <a:r>
              <a:rPr lang="ko-KR" altLang="en-US" dirty="0"/>
              <a:t> 스펙을 소비자가 확인할 수 있도록 </a:t>
            </a:r>
            <a:r>
              <a:rPr lang="ko-KR" altLang="en-US" dirty="0" err="1"/>
              <a:t>만들어놓은</a:t>
            </a:r>
            <a:r>
              <a:rPr lang="ko-KR" altLang="en-US" dirty="0"/>
              <a:t> 틀이 존재했습니다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따라서 핸드폰 가격 측정 배경에 확실한 기준이 존재한다는 것으로 보고 해당 두 사이트들을 선정했습니다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1822FB-0FBD-4345-8C31-C2F201287AF8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56143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보시면 핸드폰의 시기별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중고폰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가치입니다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출고가 대비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년이 지난 경우 아이폰은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51%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떨어지는 반면 삼성은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33%,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엘지는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20%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중고 아이폰의 가격이 더 낮게 떨어지는 것을 볼 수 있습니다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아래 이미지 역시 전 세계적인 핸드폰 브랜드 중 애플이 가장 감가상각율이 낮은 것을 볼 수 있습니다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이런 이유로 아이폰을 선정했습니다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------------------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 묵은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중고폰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값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…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아이폰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51%,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갤럭시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33%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뚝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애플은 세계 표준 모델 판매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사후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OS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지원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중고 유통 많은 덕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LG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20%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까지 떨어져</a:t>
            </a:r>
          </a:p>
          <a:p>
            <a:pPr marL="0" indent="0">
              <a:buNone/>
            </a:pPr>
            <a:endParaRPr lang="en-US" altLang="ko-KR" dirty="0"/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애플의 아이폰은 구매한 뒤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년이 지나도 출고가의 절반 이상으로 중고 가치가 높게 책정되는 반면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삼성전자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LG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전자 스마트폰은 각각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분의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1, 5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분의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수준으로 떨어진다는 조사 결과가 나왔다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일 중고 휴대폰 유통 플랫폼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착한텔레콤과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중고폰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빅데이터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제공사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유피엠이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발표한 주요 제조사 스마트폰의 중고 가치 분석 결과에 따르면 애플 스마트폰의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 뒤 가치는 출고가의 평균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51%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기록했다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삼성전자는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33%, LG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전자는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20%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조사됐다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2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 후 가치는 애플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29%,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삼성전자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14%, LG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전자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7%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순이었다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indent="0">
              <a:buNone/>
            </a:pP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아이폰이 상대적으로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중고폰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가치가 높은 이유로는 전 세계 표준화된 모델로 판매되는 아이폰 특성상 중고 유통이 활발하고 사설 수리점이 많아 수리 비용도 적게 드는 점 등이 꼽힌다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애플 운영체제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(iOS)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업데이트 지원이 구모델도 안정적으로 제공되는 점도 아이폰 중고 가치를 높이는 요인이다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통신업계 관계자는 “애플은 스마트폰과 운영체제를 모두 만들기 때문에 최적화에서 앞선 면이 있다”고 밝혔다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재고 조절을 위해 출고가에 변동을 주는 삼성전자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LG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전자와 달리 애플은 높은 출고가를 오래 유지하기 때문에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중고폰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가격 역시 잘 내려가지 않는다는 분석도 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indent="0">
              <a:buNone/>
            </a:pP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buNone/>
            </a:pP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buNone/>
            </a:pPr>
            <a:r>
              <a:rPr lang="en-US" altLang="ko-KR" dirty="0"/>
              <a:t>http://mbiz.heraldcorp.com/view.php?ud=20210121000927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1822FB-0FBD-4345-8C31-C2F201287AF8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71699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4428E6-48F8-48FF-A4B7-7E67A9EE0B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BA2431C-BDF3-4534-AED0-115F103A46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0173CB-01B9-4295-A804-D7D5973D62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2022-11-25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1C5FE16-77A0-484E-AEFD-FF537292E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9F3DF25-2E65-49D3-8F6F-64AA11097B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58359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520652-E714-4A15-826F-1B53C7092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C14771D-DE0A-400C-8C59-8670E31F70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CBEACB7-48C9-4FB8-8D34-7F4C639326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2022-11-25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D31818-B6CD-47B0-9353-395CC5398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D008922-CAE3-4884-AE59-2BC74144C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00456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3371B8A-69A6-43D4-8783-6456E33508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49DA1AA-3028-44E4-B5B0-C19BF61DC4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D2BCD8D-3E10-4F33-BC43-EACB05C0B4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2022-11-25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3E365BE-78DE-4079-B7F3-706874E92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F0D9E52-1AFA-4482-A474-91FF4C5C6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48382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DBF82B-6C4A-4F6E-A362-B2BF3BDC3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DE6E910-43A6-49D6-A1B5-99E3B0C27E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F0DB3AC-66C4-4244-9CE9-54D71AA59C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2022-11-25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92C886-882E-440B-806C-B06DE5089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A9323D2-1426-48F9-A93B-729E72E2B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04207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53C500-C8D9-4EBC-AC73-9F7D65F03E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E56CD17-259A-42E8-B64F-04C51B7C1C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E976CE5-8C59-42A2-A597-465DEAC8E5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2022-11-25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42312C6-1DCE-41BC-B5FA-FCFF5BE3B9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4339A5-69DC-4256-84CA-F160D48ED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28202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F37A4D-E01E-45A7-B166-73EE7826C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70D6757-7DA6-452C-9903-7536978F15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3DCC3C8-286B-4184-8752-32BC3B116B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ECA751A-C45B-42C8-893F-826B22E76C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2022-11-25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F77210C-0EDE-42F3-A19F-12B3884B4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215D590-E2D2-480C-AF73-67D855C55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70002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E3AF97-024B-4EF1-B5B6-2E362F07CD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B41334B-2AA0-4E32-9445-B691EAB283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DB62D6F-224F-4433-9752-11A255D323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D04EE0E-6C7E-4160-86AA-136E97F9FD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B390FB9-7573-4784-A2A4-EDF1B3C59FF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464B30B-9C6A-4C96-8DB5-BCE9A09F77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2022-11-25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6A11AC4-2315-46FE-81A4-FE4B843497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C2D39CB-CB92-40B8-9B0C-3FBBBDF9D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28952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E32E25-F5B3-41EE-BD3B-6965721B8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CFE1863-7C02-424B-AF80-CDB396716C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2022-11-25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F99FB34-90A4-44A0-9CF8-F0BC0FE4AB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6375702-4955-406C-919C-D35A1B84B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30639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76E1BA2-3103-4DB2-AAEB-ED1BAE4527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2022-11-25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05D5A54-85CA-45E5-9801-A3F15EEFC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812AF2F-D0EC-4C7E-8979-4C17E3F4B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6198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03A167-5C7C-4CD2-A3E4-B6F945832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421CEB6-C525-4AEB-BB3E-B131569013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9296C9A-4472-4D30-BFAE-60CB397B50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44E3F16-D603-4838-BA1C-0C9EEDE4AC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2022-11-25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48873C6-9D3A-4C62-9D46-88E6BAABCB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9A9C646-865F-49F4-8BDD-FB9A4DECA8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79198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F258A6-5AAD-4F1F-976F-EDB5FF7254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2F4441E-0165-42AA-88F8-E53C4BAAC1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AFCA1E8-0D3C-4590-82E2-D018D6E61D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A674557-7FD9-416C-A8B5-FA6C4B5558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2022-11-25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C4A215C-B55F-4988-B45B-7667E8C7CA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2FF3B86-5A48-411F-8090-830140A67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50986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9DF84FF-C412-430B-963A-695AABF70E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5EE7982-A999-4B0A-85F1-A0D5C55038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F48EB6A-F091-464F-A783-1AE546A569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6E467A-4026-4A8D-97BF-715EF7FA6491}" type="datetimeFigureOut">
              <a:rPr lang="ko-KR" altLang="en-US" smtClean="0"/>
              <a:t>2022-11-25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31D2C7-63D5-4319-952D-A6F8404F46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739517A-02D4-4037-9427-974339FE7C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4044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.mp3"/><Relationship Id="rId1" Type="http://schemas.openxmlformats.org/officeDocument/2006/relationships/audio" Target="NULL" TargetMode="Externa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hyperlink" Target="https://www.joongang.co.kr/article/24001981#home" TargetMode="External"/><Relationship Id="rId7" Type="http://schemas.openxmlformats.org/officeDocument/2006/relationships/hyperlink" Target="https://rdata.kbsec.com/pdf_data/20220613143117077K.pdf" TargetMode="External"/><Relationship Id="rId12" Type="http://schemas.openxmlformats.org/officeDocument/2006/relationships/comments" Target="../comments/comment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news.mt.co.kr/mtview.php?no=2022051523310032303" TargetMode="External"/><Relationship Id="rId11" Type="http://schemas.openxmlformats.org/officeDocument/2006/relationships/image" Target="../media/image11.png"/><Relationship Id="rId5" Type="http://schemas.openxmlformats.org/officeDocument/2006/relationships/image" Target="../media/image7.png"/><Relationship Id="rId10" Type="http://schemas.openxmlformats.org/officeDocument/2006/relationships/image" Target="../media/image10.png"/><Relationship Id="rId4" Type="http://schemas.openxmlformats.org/officeDocument/2006/relationships/image" Target="../media/image6.png"/><Relationship Id="rId9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comments" Target="../comments/commen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Phone-Alarm-Original">
            <a:hlinkClick r:id="" action="ppaction://media"/>
            <a:extLst>
              <a:ext uri="{FF2B5EF4-FFF2-40B4-BE49-F238E27FC236}">
                <a16:creationId xmlns:a16="http://schemas.microsoft.com/office/drawing/2014/main" id="{BD12AA74-BD68-4623-8365-C65E5FD96416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20352.55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67975" y="5394033"/>
            <a:ext cx="1225658" cy="122565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C61FC92-B1C1-4C46-ABEF-2B6B78AA5915}"/>
              </a:ext>
            </a:extLst>
          </p:cNvPr>
          <p:cNvSpPr txBox="1"/>
          <p:nvPr/>
        </p:nvSpPr>
        <p:spPr>
          <a:xfrm>
            <a:off x="1170278" y="865746"/>
            <a:ext cx="10140918" cy="37702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3900" dirty="0">
                <a:solidFill>
                  <a:schemeClr val="accent2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[       ]</a:t>
            </a:r>
            <a:endParaRPr lang="ko-KR" altLang="en-US" sz="23900" dirty="0">
              <a:solidFill>
                <a:schemeClr val="accent2">
                  <a:lumMod val="5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DFFD754-D096-4F40-A2C4-C9DE916060DE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4707" y="1355065"/>
            <a:ext cx="2222585" cy="274870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70C938C-F8B1-4FFF-8F74-6ED0A876B136}"/>
              </a:ext>
            </a:extLst>
          </p:cNvPr>
          <p:cNvSpPr txBox="1"/>
          <p:nvPr/>
        </p:nvSpPr>
        <p:spPr>
          <a:xfrm>
            <a:off x="1024188" y="2321004"/>
            <a:ext cx="10143622" cy="110799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6600" b="1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폰 팔 준비 </a:t>
            </a:r>
            <a:r>
              <a:rPr lang="ko-KR" altLang="en-US" sz="6000" b="1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됐나</a:t>
            </a:r>
            <a:r>
              <a:rPr lang="en-US" altLang="ko-KR" sz="6600" b="1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?</a:t>
            </a:r>
            <a:endParaRPr lang="ko-KR" altLang="en-US" sz="6600" b="1" dirty="0">
              <a:solidFill>
                <a:schemeClr val="accent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CBB396-F4D6-454B-9E9D-CD3AB25D43C7}"/>
              </a:ext>
            </a:extLst>
          </p:cNvPr>
          <p:cNvSpPr txBox="1"/>
          <p:nvPr/>
        </p:nvSpPr>
        <p:spPr>
          <a:xfrm>
            <a:off x="1528781" y="4636009"/>
            <a:ext cx="9134438" cy="76944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4400" dirty="0">
                <a:solidFill>
                  <a:schemeClr val="accent2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- </a:t>
            </a:r>
            <a:r>
              <a:rPr lang="ko-KR" altLang="en-US" sz="4400" dirty="0" err="1">
                <a:solidFill>
                  <a:schemeClr val="accent2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중고폰</a:t>
            </a:r>
            <a:r>
              <a:rPr lang="ko-KR" altLang="en-US" sz="4400" dirty="0">
                <a:solidFill>
                  <a:schemeClr val="accent2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가격 예측 프로젝트</a:t>
            </a:r>
            <a:r>
              <a:rPr lang="en-US" altLang="ko-KR" sz="4400" dirty="0">
                <a:solidFill>
                  <a:schemeClr val="accent2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-</a:t>
            </a:r>
            <a:endParaRPr lang="ko-KR" altLang="en-US" sz="4400" dirty="0">
              <a:solidFill>
                <a:schemeClr val="accent2">
                  <a:lumMod val="5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4C3D74-B39A-42DF-AAB4-16038944D84C}"/>
              </a:ext>
            </a:extLst>
          </p:cNvPr>
          <p:cNvSpPr txBox="1"/>
          <p:nvPr/>
        </p:nvSpPr>
        <p:spPr>
          <a:xfrm>
            <a:off x="7008747" y="5591364"/>
            <a:ext cx="48486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400" dirty="0">
                <a:solidFill>
                  <a:schemeClr val="accent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스마트 </a:t>
            </a:r>
            <a:r>
              <a:rPr lang="en-US" altLang="ko-KR" sz="2400" dirty="0">
                <a:solidFill>
                  <a:schemeClr val="accent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GOD </a:t>
            </a:r>
          </a:p>
          <a:p>
            <a:pPr algn="r"/>
            <a:r>
              <a:rPr lang="ko-KR" altLang="en-US" sz="2400" dirty="0" err="1">
                <a:solidFill>
                  <a:schemeClr val="accent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노지예</a:t>
            </a:r>
            <a:r>
              <a:rPr lang="en-US" altLang="ko-KR" sz="2400" dirty="0">
                <a:solidFill>
                  <a:schemeClr val="accent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2400" dirty="0">
                <a:solidFill>
                  <a:schemeClr val="accent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이정섭</a:t>
            </a:r>
            <a:r>
              <a:rPr lang="en-US" altLang="ko-KR" sz="2400" dirty="0">
                <a:solidFill>
                  <a:schemeClr val="accent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2400" dirty="0">
                <a:solidFill>
                  <a:schemeClr val="accent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윤승현</a:t>
            </a:r>
            <a:r>
              <a:rPr lang="en-US" altLang="ko-KR" sz="2400" dirty="0">
                <a:solidFill>
                  <a:schemeClr val="accent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2400" dirty="0" err="1">
                <a:solidFill>
                  <a:schemeClr val="accent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윤예진</a:t>
            </a:r>
            <a:endParaRPr lang="ko-KR" altLang="en-US" sz="2400" dirty="0">
              <a:solidFill>
                <a:schemeClr val="accent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65760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타원 7">
            <a:extLst>
              <a:ext uri="{FF2B5EF4-FFF2-40B4-BE49-F238E27FC236}">
                <a16:creationId xmlns:a16="http://schemas.microsoft.com/office/drawing/2014/main" id="{7C6E40B1-E3DC-44B4-A264-AFC6B2D74513}"/>
              </a:ext>
            </a:extLst>
          </p:cNvPr>
          <p:cNvSpPr/>
          <p:nvPr/>
        </p:nvSpPr>
        <p:spPr>
          <a:xfrm>
            <a:off x="711199" y="2199422"/>
            <a:ext cx="3162298" cy="3162298"/>
          </a:xfrm>
          <a:prstGeom prst="ellipse">
            <a:avLst/>
          </a:prstGeom>
          <a:solidFill>
            <a:schemeClr val="accent4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그림 34">
            <a:extLst>
              <a:ext uri="{FF2B5EF4-FFF2-40B4-BE49-F238E27FC236}">
                <a16:creationId xmlns:a16="http://schemas.microsoft.com/office/drawing/2014/main" id="{7DB8CB2F-BC7D-4095-86B1-FEE89EB1FDE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169" y="2847586"/>
            <a:ext cx="1558397" cy="1909102"/>
          </a:xfrm>
          <a:prstGeom prst="rect">
            <a:avLst/>
          </a:prstGeom>
          <a:effectLst>
            <a:outerShdw blurRad="38100" dist="50800" dir="5400000" sx="78000" sy="78000" algn="ctr" rotWithShape="0">
              <a:srgbClr val="000000">
                <a:alpha val="0"/>
              </a:srgbClr>
            </a:outerShdw>
          </a:effec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D5DD507-122C-4E6A-BBE7-88311C11692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3333" y="2757911"/>
            <a:ext cx="1558397" cy="1956545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EC488E6D-0C8E-447E-ADCD-7673F4825D55}"/>
              </a:ext>
            </a:extLst>
          </p:cNvPr>
          <p:cNvCxnSpPr>
            <a:cxnSpLocks/>
          </p:cNvCxnSpPr>
          <p:nvPr/>
        </p:nvCxnSpPr>
        <p:spPr>
          <a:xfrm>
            <a:off x="2304715" y="2868702"/>
            <a:ext cx="0" cy="1866870"/>
          </a:xfrm>
          <a:prstGeom prst="line">
            <a:avLst/>
          </a:prstGeom>
          <a:ln w="3810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11E7F14-7E0D-4EB8-B0CC-DED0A5CA1583}"/>
              </a:ext>
            </a:extLst>
          </p:cNvPr>
          <p:cNvSpPr txBox="1"/>
          <p:nvPr/>
        </p:nvSpPr>
        <p:spPr>
          <a:xfrm>
            <a:off x="583709" y="345588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Part 2</a:t>
            </a:r>
            <a:endParaRPr lang="ko-KR" altLang="en-US" dirty="0">
              <a:solidFill>
                <a:schemeClr val="accent4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E6D7B7C-F745-430D-B42E-D1959126BB99}"/>
              </a:ext>
            </a:extLst>
          </p:cNvPr>
          <p:cNvSpPr txBox="1"/>
          <p:nvPr/>
        </p:nvSpPr>
        <p:spPr>
          <a:xfrm>
            <a:off x="1394568" y="268644"/>
            <a:ext cx="53092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데이터 수집 </a:t>
            </a:r>
            <a:r>
              <a:rPr lang="en-US" altLang="ko-KR" sz="28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/ </a:t>
            </a:r>
            <a:r>
              <a:rPr lang="ko-KR" altLang="en-US" sz="2800" b="1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전처리</a:t>
            </a:r>
            <a:endParaRPr lang="en-US" altLang="ko-KR" sz="28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0C61FA89-3A4D-4E0F-8B07-EE127B07BE76}"/>
              </a:ext>
            </a:extLst>
          </p:cNvPr>
          <p:cNvCxnSpPr/>
          <p:nvPr/>
        </p:nvCxnSpPr>
        <p:spPr>
          <a:xfrm>
            <a:off x="711199" y="826143"/>
            <a:ext cx="11002683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4F65ED4D-4103-4AA8-AEC7-97B9B7D10BF8}"/>
              </a:ext>
            </a:extLst>
          </p:cNvPr>
          <p:cNvSpPr txBox="1"/>
          <p:nvPr/>
        </p:nvSpPr>
        <p:spPr>
          <a:xfrm>
            <a:off x="711199" y="1079148"/>
            <a:ext cx="4142145" cy="646331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3600">
                <a:latin typeface="HY헤드라인M" panose="02030600000101010101" pitchFamily="18" charset="-127"/>
                <a:ea typeface="HY헤드라인M" panose="02030600000101010101" pitchFamily="18" charset="-127"/>
              </a:rPr>
              <a:t>데이터수집 과정</a:t>
            </a:r>
            <a:endParaRPr lang="ko-KR" altLang="en-US" sz="3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04732077-79D7-41F2-B70D-E5E791A19895}"/>
              </a:ext>
            </a:extLst>
          </p:cNvPr>
          <p:cNvSpPr/>
          <p:nvPr/>
        </p:nvSpPr>
        <p:spPr>
          <a:xfrm>
            <a:off x="4216421" y="3222641"/>
            <a:ext cx="1317120" cy="1017674"/>
          </a:xfrm>
          <a:prstGeom prst="righ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크롤링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FFC3C52-6CB7-4B2F-A531-FAE5E52831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5038" y="3452992"/>
            <a:ext cx="5238295" cy="210914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21FD3B5-986E-4FDD-857D-1B5AFDF15387}"/>
              </a:ext>
            </a:extLst>
          </p:cNvPr>
          <p:cNvSpPr txBox="1"/>
          <p:nvPr/>
        </p:nvSpPr>
        <p:spPr>
          <a:xfrm>
            <a:off x="1375207" y="5756674"/>
            <a:ext cx="9441586" cy="646331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3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폰가비</a:t>
            </a:r>
            <a:r>
              <a:rPr lang="en-US" altLang="ko-KR" sz="3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</a:t>
            </a:r>
            <a:r>
              <a:rPr lang="ko-KR" altLang="en-US" sz="3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3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724</a:t>
            </a:r>
            <a:r>
              <a:rPr lang="ko-KR" altLang="en-US" sz="3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건</a:t>
            </a:r>
            <a:r>
              <a:rPr lang="en-US" altLang="ko-KR" sz="3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/ </a:t>
            </a:r>
            <a:r>
              <a:rPr lang="ko-KR" altLang="en-US" sz="3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세티즌</a:t>
            </a:r>
            <a:r>
              <a:rPr lang="en-US" altLang="ko-KR" sz="3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</a:t>
            </a:r>
            <a:r>
              <a:rPr lang="ko-KR" altLang="en-US" sz="3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3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2406</a:t>
            </a:r>
            <a:r>
              <a:rPr lang="ko-KR" altLang="en-US" sz="3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건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47BF380-011E-44DB-9B3F-87A537D78E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97941" y="969951"/>
            <a:ext cx="5235392" cy="231748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366F911-B91A-4554-86B5-6B38AF759F0E}"/>
              </a:ext>
            </a:extLst>
          </p:cNvPr>
          <p:cNvSpPr txBox="1"/>
          <p:nvPr/>
        </p:nvSpPr>
        <p:spPr>
          <a:xfrm>
            <a:off x="8110565" y="6468384"/>
            <a:ext cx="40669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600" dirty="0" err="1">
                <a:solidFill>
                  <a:schemeClr val="accent2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스마트갓</a:t>
            </a:r>
            <a:r>
              <a:rPr lang="ko-KR" altLang="en-US" sz="1600" dirty="0">
                <a:solidFill>
                  <a:schemeClr val="accent2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1600" dirty="0">
                <a:solidFill>
                  <a:schemeClr val="accent2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[ </a:t>
            </a:r>
            <a:r>
              <a:rPr lang="ko-KR" altLang="en-US" sz="1600" dirty="0" err="1">
                <a:solidFill>
                  <a:schemeClr val="accent2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중고폰</a:t>
            </a:r>
            <a:r>
              <a:rPr lang="ko-KR" altLang="en-US" sz="1600" dirty="0">
                <a:solidFill>
                  <a:schemeClr val="accent2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📱 가격 예측 프로젝트 </a:t>
            </a:r>
            <a:r>
              <a:rPr lang="en-US" altLang="ko-KR" sz="1600" dirty="0">
                <a:solidFill>
                  <a:schemeClr val="accent2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]</a:t>
            </a:r>
            <a:endParaRPr lang="ko-KR" altLang="en-US" sz="1600" dirty="0">
              <a:solidFill>
                <a:schemeClr val="accent2">
                  <a:lumMod val="5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93F97F7-D5BC-4525-864A-E31E48972E37}"/>
              </a:ext>
            </a:extLst>
          </p:cNvPr>
          <p:cNvSpPr txBox="1"/>
          <p:nvPr/>
        </p:nvSpPr>
        <p:spPr>
          <a:xfrm>
            <a:off x="4739457" y="486546"/>
            <a:ext cx="745254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▸ </a:t>
            </a:r>
            <a:r>
              <a:rPr lang="ko-KR" altLang="en-US" sz="13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폰가비</a:t>
            </a:r>
            <a:r>
              <a:rPr lang="ko-KR" altLang="en-US" sz="13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13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/ </a:t>
            </a:r>
            <a:r>
              <a:rPr lang="ko-KR" altLang="en-US" sz="13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세티즌</a:t>
            </a:r>
            <a:r>
              <a:rPr lang="ko-KR" altLang="en-US" sz="13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사이트에서 판매되고 있는 </a:t>
            </a:r>
            <a:r>
              <a:rPr lang="ko-KR" altLang="en-US" sz="13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중고폰</a:t>
            </a:r>
            <a:r>
              <a:rPr lang="ko-KR" altLang="en-US" sz="13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데이터를 크롤링하여 수집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D192C7A-0EC7-40EE-BEFA-4905C903593F}"/>
              </a:ext>
            </a:extLst>
          </p:cNvPr>
          <p:cNvSpPr txBox="1"/>
          <p:nvPr/>
        </p:nvSpPr>
        <p:spPr>
          <a:xfrm>
            <a:off x="1375207" y="5756673"/>
            <a:ext cx="9441586" cy="646331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Total :</a:t>
            </a:r>
            <a:r>
              <a:rPr lang="ko-KR" altLang="en-US" sz="3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3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3075</a:t>
            </a:r>
            <a:r>
              <a:rPr lang="ko-KR" altLang="en-US" sz="3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건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EBF1B7F8-FBA4-479E-B414-CC706733EED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5116" y="1240398"/>
            <a:ext cx="5188217" cy="4159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479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411B93DB-D06F-4D5C-B918-97B76114982A}"/>
              </a:ext>
            </a:extLst>
          </p:cNvPr>
          <p:cNvSpPr/>
          <p:nvPr/>
        </p:nvSpPr>
        <p:spPr>
          <a:xfrm>
            <a:off x="711198" y="1846864"/>
            <a:ext cx="10983158" cy="443540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accent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1600" dirty="0">
              <a:solidFill>
                <a:schemeClr val="accent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altLang="ko-KR" sz="1100" dirty="0">
              <a:solidFill>
                <a:schemeClr val="accent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11E7F14-7E0D-4EB8-B0CC-DED0A5CA1583}"/>
              </a:ext>
            </a:extLst>
          </p:cNvPr>
          <p:cNvSpPr txBox="1"/>
          <p:nvPr/>
        </p:nvSpPr>
        <p:spPr>
          <a:xfrm>
            <a:off x="583709" y="345588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Part 2</a:t>
            </a:r>
            <a:endParaRPr lang="ko-KR" altLang="en-US" dirty="0">
              <a:solidFill>
                <a:schemeClr val="accent4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E6D7B7C-F745-430D-B42E-D1959126BB99}"/>
              </a:ext>
            </a:extLst>
          </p:cNvPr>
          <p:cNvSpPr txBox="1"/>
          <p:nvPr/>
        </p:nvSpPr>
        <p:spPr>
          <a:xfrm>
            <a:off x="1394568" y="268644"/>
            <a:ext cx="3526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데이터 수집 </a:t>
            </a:r>
            <a:r>
              <a:rPr lang="en-US" altLang="ko-KR" sz="28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/ </a:t>
            </a:r>
            <a:r>
              <a:rPr lang="ko-KR" altLang="en-US" sz="2800" b="1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전처리</a:t>
            </a:r>
            <a:endParaRPr lang="en-US" altLang="ko-KR" sz="28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0C61FA89-3A4D-4E0F-8B07-EE127B07BE76}"/>
              </a:ext>
            </a:extLst>
          </p:cNvPr>
          <p:cNvCxnSpPr/>
          <p:nvPr/>
        </p:nvCxnSpPr>
        <p:spPr>
          <a:xfrm>
            <a:off x="711199" y="826143"/>
            <a:ext cx="11002683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19EC8C7-FCAA-4FE1-9F14-3AB40A0A2A39}"/>
              </a:ext>
            </a:extLst>
          </p:cNvPr>
          <p:cNvSpPr txBox="1"/>
          <p:nvPr/>
        </p:nvSpPr>
        <p:spPr>
          <a:xfrm>
            <a:off x="8110565" y="6468384"/>
            <a:ext cx="40669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600" dirty="0" err="1">
                <a:solidFill>
                  <a:schemeClr val="accent2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스마트갓</a:t>
            </a:r>
            <a:r>
              <a:rPr lang="ko-KR" altLang="en-US" sz="1600" dirty="0">
                <a:solidFill>
                  <a:schemeClr val="accent2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1600" dirty="0">
                <a:solidFill>
                  <a:schemeClr val="accent2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[ </a:t>
            </a:r>
            <a:r>
              <a:rPr lang="ko-KR" altLang="en-US" sz="1600" dirty="0" err="1">
                <a:solidFill>
                  <a:schemeClr val="accent2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중고폰</a:t>
            </a:r>
            <a:r>
              <a:rPr lang="ko-KR" altLang="en-US" sz="1600" dirty="0">
                <a:solidFill>
                  <a:schemeClr val="accent2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📱 가격 예측 프로젝트 </a:t>
            </a:r>
            <a:r>
              <a:rPr lang="en-US" altLang="ko-KR" sz="1600" dirty="0">
                <a:solidFill>
                  <a:schemeClr val="accent2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]</a:t>
            </a:r>
            <a:endParaRPr lang="ko-KR" altLang="en-US" sz="1600" dirty="0">
              <a:solidFill>
                <a:schemeClr val="accent2">
                  <a:lumMod val="5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1C57FEB-7588-4E37-A854-382FF3E44B8F}"/>
              </a:ext>
            </a:extLst>
          </p:cNvPr>
          <p:cNvSpPr txBox="1"/>
          <p:nvPr/>
        </p:nvSpPr>
        <p:spPr>
          <a:xfrm>
            <a:off x="4739457" y="486546"/>
            <a:ext cx="745254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▸ 크롤링한 데이터의 컬럼들을 예측에 영향을 주는 </a:t>
            </a:r>
            <a:r>
              <a:rPr lang="en-US" altLang="ko-KR" sz="13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feature</a:t>
            </a:r>
            <a:r>
              <a:rPr lang="ko-KR" altLang="en-US" sz="13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들로 </a:t>
            </a:r>
            <a:r>
              <a:rPr lang="ko-KR" altLang="en-US" sz="13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전처리</a:t>
            </a:r>
            <a:endParaRPr lang="ko-KR" altLang="en-US" sz="13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27FC741E-3C6F-4FE1-818F-128199389AF3}"/>
              </a:ext>
            </a:extLst>
          </p:cNvPr>
          <p:cNvGrpSpPr/>
          <p:nvPr/>
        </p:nvGrpSpPr>
        <p:grpSpPr>
          <a:xfrm>
            <a:off x="1380386" y="2254271"/>
            <a:ext cx="4023363" cy="1461574"/>
            <a:chOff x="1380386" y="2254271"/>
            <a:chExt cx="4023363" cy="1461574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D3C7286-9F83-4270-8909-FF06850B5A6D}"/>
                </a:ext>
              </a:extLst>
            </p:cNvPr>
            <p:cNvSpPr txBox="1"/>
            <p:nvPr/>
          </p:nvSpPr>
          <p:spPr>
            <a:xfrm>
              <a:off x="1380386" y="3189391"/>
              <a:ext cx="1207195" cy="52322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endParaRPr lang="en-US" altLang="ko-KR" sz="1400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  <a:p>
              <a:pPr algn="ctr"/>
              <a:r>
                <a:rPr lang="ko-KR" altLang="en-US" sz="1400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아이폰</a:t>
              </a:r>
              <a:r>
                <a:rPr lang="en-US" altLang="ko-KR" sz="1400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12</a:t>
              </a:r>
              <a:endParaRPr lang="ko-KR" altLang="en-US" sz="1400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9A6DB16-1220-4EB4-ACAB-2D756DBF65AE}"/>
                </a:ext>
              </a:extLst>
            </p:cNvPr>
            <p:cNvSpPr txBox="1"/>
            <p:nvPr/>
          </p:nvSpPr>
          <p:spPr>
            <a:xfrm>
              <a:off x="1919733" y="2254271"/>
              <a:ext cx="2944669" cy="52322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[ </a:t>
              </a:r>
              <a:r>
                <a:rPr lang="ko-KR" altLang="en-US" sz="1400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기종 </a:t>
              </a:r>
              <a:r>
                <a:rPr lang="en-US" altLang="ko-KR" sz="1400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]</a:t>
              </a:r>
            </a:p>
            <a:p>
              <a:pPr algn="ctr"/>
              <a:r>
                <a:rPr lang="ko-KR" altLang="en-US" sz="1400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아이폰</a:t>
              </a:r>
              <a:r>
                <a:rPr lang="en-US" altLang="ko-KR" sz="1400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12 </a:t>
              </a:r>
              <a:r>
                <a:rPr lang="ko-KR" altLang="en-US" sz="1400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프로 </a:t>
              </a:r>
              <a:r>
                <a:rPr lang="en-US" altLang="ko-KR" sz="1400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128GB</a:t>
              </a:r>
              <a:endParaRPr lang="ko-KR" altLang="en-US" sz="1400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F3C6A42-8AF3-4EAB-AFFD-300EE2F4DDCD}"/>
                </a:ext>
              </a:extLst>
            </p:cNvPr>
            <p:cNvSpPr txBox="1"/>
            <p:nvPr/>
          </p:nvSpPr>
          <p:spPr>
            <a:xfrm>
              <a:off x="1450267" y="3086340"/>
              <a:ext cx="1137314" cy="30777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[ </a:t>
              </a:r>
              <a:r>
                <a:rPr lang="ko-KR" altLang="en-US" sz="1400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시리즈 </a:t>
              </a:r>
              <a:r>
                <a:rPr lang="en-US" altLang="ko-KR" sz="1400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]</a:t>
              </a:r>
              <a:endParaRPr lang="ko-KR" altLang="en-US" sz="1400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521DD5D-7154-452D-8B98-3F648835C014}"/>
                </a:ext>
              </a:extLst>
            </p:cNvPr>
            <p:cNvSpPr txBox="1"/>
            <p:nvPr/>
          </p:nvSpPr>
          <p:spPr>
            <a:xfrm>
              <a:off x="2788680" y="3189135"/>
              <a:ext cx="1207195" cy="52322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endParaRPr lang="en-US" altLang="ko-KR" sz="1400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  <a:p>
              <a:pPr algn="ctr"/>
              <a:r>
                <a:rPr lang="ko-KR" altLang="en-US" sz="1400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프로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0BBC212-C1E6-4D93-BC85-2C591A6028BE}"/>
                </a:ext>
              </a:extLst>
            </p:cNvPr>
            <p:cNvSpPr txBox="1"/>
            <p:nvPr/>
          </p:nvSpPr>
          <p:spPr>
            <a:xfrm>
              <a:off x="2858561" y="3086084"/>
              <a:ext cx="1067434" cy="30777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[ </a:t>
              </a:r>
              <a:r>
                <a:rPr lang="ko-KR" altLang="en-US" sz="1400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모델</a:t>
              </a:r>
              <a:r>
                <a:rPr lang="en-US" altLang="ko-KR" sz="1400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]</a:t>
              </a:r>
              <a:endParaRPr lang="ko-KR" altLang="en-US" sz="1400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4DD4CD9-9EC7-4DE5-BFB3-7AF33B89AA3C}"/>
                </a:ext>
              </a:extLst>
            </p:cNvPr>
            <p:cNvSpPr txBox="1"/>
            <p:nvPr/>
          </p:nvSpPr>
          <p:spPr>
            <a:xfrm>
              <a:off x="4196554" y="3192625"/>
              <a:ext cx="1207195" cy="52322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endParaRPr lang="en-US" altLang="ko-KR" sz="1400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  <a:p>
              <a:pPr algn="ctr"/>
              <a:r>
                <a:rPr lang="en-US" altLang="ko-KR" sz="1400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128GB</a:t>
              </a:r>
              <a:endParaRPr lang="ko-KR" altLang="en-US" sz="1400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50AEAA7-1C6E-4C5E-A9C3-9A912B7206D8}"/>
                </a:ext>
              </a:extLst>
            </p:cNvPr>
            <p:cNvSpPr txBox="1"/>
            <p:nvPr/>
          </p:nvSpPr>
          <p:spPr>
            <a:xfrm>
              <a:off x="4266435" y="3089574"/>
              <a:ext cx="1067434" cy="30777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[ </a:t>
              </a:r>
              <a:r>
                <a:rPr lang="ko-KR" altLang="en-US" sz="1400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용량</a:t>
              </a:r>
              <a:r>
                <a:rPr lang="en-US" altLang="ko-KR" sz="1400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]</a:t>
              </a:r>
              <a:endParaRPr lang="ko-KR" altLang="en-US" sz="1400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cxnSp>
          <p:nvCxnSpPr>
            <p:cNvPr id="6" name="직선 화살표 연결선 5">
              <a:extLst>
                <a:ext uri="{FF2B5EF4-FFF2-40B4-BE49-F238E27FC236}">
                  <a16:creationId xmlns:a16="http://schemas.microsoft.com/office/drawing/2014/main" id="{F7384B2A-70BD-4313-916F-58E726B0FB6C}"/>
                </a:ext>
              </a:extLst>
            </p:cNvPr>
            <p:cNvCxnSpPr>
              <a:cxnSpLocks/>
              <a:stCxn id="14" idx="2"/>
              <a:endCxn id="15" idx="0"/>
            </p:cNvCxnSpPr>
            <p:nvPr/>
          </p:nvCxnSpPr>
          <p:spPr>
            <a:xfrm flipH="1">
              <a:off x="2018924" y="2777491"/>
              <a:ext cx="1373144" cy="308849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화살표 연결선 31">
              <a:extLst>
                <a:ext uri="{FF2B5EF4-FFF2-40B4-BE49-F238E27FC236}">
                  <a16:creationId xmlns:a16="http://schemas.microsoft.com/office/drawing/2014/main" id="{EB4E019B-36DF-4298-88C7-C1E940CE0C19}"/>
                </a:ext>
              </a:extLst>
            </p:cNvPr>
            <p:cNvCxnSpPr>
              <a:cxnSpLocks/>
              <a:stCxn id="14" idx="2"/>
              <a:endCxn id="29" idx="0"/>
            </p:cNvCxnSpPr>
            <p:nvPr/>
          </p:nvCxnSpPr>
          <p:spPr>
            <a:xfrm>
              <a:off x="3392068" y="2777491"/>
              <a:ext cx="210" cy="308593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화살표 연결선 32">
              <a:extLst>
                <a:ext uri="{FF2B5EF4-FFF2-40B4-BE49-F238E27FC236}">
                  <a16:creationId xmlns:a16="http://schemas.microsoft.com/office/drawing/2014/main" id="{E435094E-4E7E-46AB-9760-A222DDB16517}"/>
                </a:ext>
              </a:extLst>
            </p:cNvPr>
            <p:cNvCxnSpPr>
              <a:cxnSpLocks/>
              <a:stCxn id="14" idx="2"/>
              <a:endCxn id="31" idx="0"/>
            </p:cNvCxnSpPr>
            <p:nvPr/>
          </p:nvCxnSpPr>
          <p:spPr>
            <a:xfrm>
              <a:off x="3392068" y="2777491"/>
              <a:ext cx="1408084" cy="312083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67224710-6D9B-4DFD-B7FF-180C77CF8B5F}"/>
              </a:ext>
            </a:extLst>
          </p:cNvPr>
          <p:cNvSpPr txBox="1"/>
          <p:nvPr/>
        </p:nvSpPr>
        <p:spPr>
          <a:xfrm>
            <a:off x="711198" y="942439"/>
            <a:ext cx="4060996" cy="646331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데이터 </a:t>
            </a:r>
            <a:r>
              <a:rPr lang="ko-KR" altLang="en-US" sz="3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전처리</a:t>
            </a:r>
            <a:r>
              <a:rPr lang="ko-KR" altLang="en-US" sz="3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FAFBDCDC-4A50-4BEC-A007-E2A43D1D84FC}"/>
              </a:ext>
            </a:extLst>
          </p:cNvPr>
          <p:cNvSpPr/>
          <p:nvPr/>
        </p:nvSpPr>
        <p:spPr>
          <a:xfrm>
            <a:off x="5333869" y="1545448"/>
            <a:ext cx="1455185" cy="602831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폰가비</a:t>
            </a:r>
            <a:endParaRPr lang="ko-KR" altLang="en-US" sz="2800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7E7AE91-2399-42A1-AE09-DF9996E38835}"/>
              </a:ext>
            </a:extLst>
          </p:cNvPr>
          <p:cNvSpPr txBox="1"/>
          <p:nvPr/>
        </p:nvSpPr>
        <p:spPr>
          <a:xfrm>
            <a:off x="1348434" y="5091063"/>
            <a:ext cx="1256360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endParaRPr lang="en-US" altLang="ko-KR" sz="1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en-US" altLang="ko-KR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Feature </a:t>
            </a:r>
            <a:r>
              <a:rPr lang="ko-KR" altLang="en-US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제거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2EB2C50-8061-4B2B-A6B9-37B151DCE0EA}"/>
              </a:ext>
            </a:extLst>
          </p:cNvPr>
          <p:cNvSpPr txBox="1"/>
          <p:nvPr/>
        </p:nvSpPr>
        <p:spPr>
          <a:xfrm>
            <a:off x="1822629" y="4155470"/>
            <a:ext cx="3138875" cy="52322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[ </a:t>
            </a:r>
            <a:r>
              <a:rPr lang="ko-KR" altLang="en-US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기능불량 </a:t>
            </a:r>
            <a:r>
              <a:rPr lang="en-US" altLang="ko-KR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]</a:t>
            </a:r>
          </a:p>
          <a:p>
            <a:pPr algn="ctr"/>
            <a:r>
              <a:rPr lang="ko-KR" altLang="en-US" sz="14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계정잠김</a:t>
            </a:r>
            <a:r>
              <a:rPr lang="en-US" altLang="ko-KR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마이크</a:t>
            </a:r>
            <a:r>
              <a:rPr lang="en-US" altLang="ko-KR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배터리성능저하 등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5C90E8B-6495-4FB2-BB94-2C4FC185764F}"/>
              </a:ext>
            </a:extLst>
          </p:cNvPr>
          <p:cNvSpPr txBox="1"/>
          <p:nvPr/>
        </p:nvSpPr>
        <p:spPr>
          <a:xfrm>
            <a:off x="1396938" y="4988012"/>
            <a:ext cx="1146461" cy="30777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[ </a:t>
            </a:r>
            <a:r>
              <a:rPr lang="ko-KR" altLang="en-US" sz="14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계정잠김</a:t>
            </a:r>
            <a:r>
              <a:rPr lang="ko-KR" altLang="en-US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]</a:t>
            </a:r>
            <a:endParaRPr lang="ko-KR" altLang="en-US" sz="1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608D658-AC30-418C-BE53-4E9A053381D3}"/>
              </a:ext>
            </a:extLst>
          </p:cNvPr>
          <p:cNvSpPr txBox="1"/>
          <p:nvPr/>
        </p:nvSpPr>
        <p:spPr>
          <a:xfrm>
            <a:off x="2821276" y="5080078"/>
            <a:ext cx="1050016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endParaRPr lang="en-US" altLang="ko-KR" sz="1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en-US" altLang="ko-KR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 / 1</a:t>
            </a:r>
            <a:endParaRPr lang="ko-KR" altLang="en-US" sz="1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03AD1D6-DE22-4826-B865-0BAFDB1987B6}"/>
              </a:ext>
            </a:extLst>
          </p:cNvPr>
          <p:cNvSpPr txBox="1"/>
          <p:nvPr/>
        </p:nvSpPr>
        <p:spPr>
          <a:xfrm>
            <a:off x="2874613" y="4977027"/>
            <a:ext cx="935480" cy="30777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[ </a:t>
            </a:r>
            <a:r>
              <a:rPr lang="ko-KR" altLang="en-US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마이크</a:t>
            </a:r>
            <a:r>
              <a:rPr lang="en-US" altLang="ko-KR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]</a:t>
            </a:r>
            <a:endParaRPr lang="ko-KR" altLang="en-US" sz="1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6E580090-DEEA-466D-9663-00E0C3C1BAE8}"/>
              </a:ext>
            </a:extLst>
          </p:cNvPr>
          <p:cNvSpPr txBox="1"/>
          <p:nvPr/>
        </p:nvSpPr>
        <p:spPr>
          <a:xfrm>
            <a:off x="4000981" y="5088871"/>
            <a:ext cx="1816680" cy="52322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endParaRPr lang="en-US" altLang="ko-KR" sz="1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en-US" altLang="ko-KR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 / 1</a:t>
            </a:r>
            <a:endParaRPr lang="ko-KR" altLang="en-US" sz="1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2CEADE9-69D6-4775-89EC-2A384422CAB0}"/>
              </a:ext>
            </a:extLst>
          </p:cNvPr>
          <p:cNvSpPr txBox="1"/>
          <p:nvPr/>
        </p:nvSpPr>
        <p:spPr>
          <a:xfrm>
            <a:off x="4071507" y="4980517"/>
            <a:ext cx="1678662" cy="30777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[ </a:t>
            </a:r>
            <a:r>
              <a:rPr lang="ko-KR" altLang="en-US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배터리성능저하</a:t>
            </a:r>
            <a:r>
              <a:rPr lang="en-US" altLang="ko-KR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]</a:t>
            </a:r>
            <a:endParaRPr lang="ko-KR" altLang="en-US" sz="1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27B912F2-C05C-46E8-BE51-67A40B28A41C}"/>
              </a:ext>
            </a:extLst>
          </p:cNvPr>
          <p:cNvCxnSpPr>
            <a:cxnSpLocks/>
            <a:stCxn id="53" idx="2"/>
            <a:endCxn id="54" idx="0"/>
          </p:cNvCxnSpPr>
          <p:nvPr/>
        </p:nvCxnSpPr>
        <p:spPr>
          <a:xfrm flipH="1">
            <a:off x="1970169" y="4678690"/>
            <a:ext cx="1421898" cy="30932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292C058C-3920-4E9D-BD28-C325D83BEA3F}"/>
              </a:ext>
            </a:extLst>
          </p:cNvPr>
          <p:cNvCxnSpPr>
            <a:cxnSpLocks/>
            <a:stCxn id="53" idx="2"/>
            <a:endCxn id="56" idx="0"/>
          </p:cNvCxnSpPr>
          <p:nvPr/>
        </p:nvCxnSpPr>
        <p:spPr>
          <a:xfrm flipH="1">
            <a:off x="3342353" y="4678690"/>
            <a:ext cx="49714" cy="29833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FC080FEA-54B1-4517-B209-D80A6A5196C0}"/>
              </a:ext>
            </a:extLst>
          </p:cNvPr>
          <p:cNvCxnSpPr>
            <a:cxnSpLocks/>
            <a:stCxn id="53" idx="2"/>
            <a:endCxn id="58" idx="0"/>
          </p:cNvCxnSpPr>
          <p:nvPr/>
        </p:nvCxnSpPr>
        <p:spPr>
          <a:xfrm>
            <a:off x="3392067" y="4678690"/>
            <a:ext cx="1518771" cy="30182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2481110B-98CE-4299-AB98-3F8F6A8559BF}"/>
              </a:ext>
            </a:extLst>
          </p:cNvPr>
          <p:cNvSpPr txBox="1"/>
          <p:nvPr/>
        </p:nvSpPr>
        <p:spPr>
          <a:xfrm>
            <a:off x="7438743" y="2254271"/>
            <a:ext cx="2944669" cy="52322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[ </a:t>
            </a:r>
            <a:r>
              <a:rPr lang="ko-KR" altLang="en-US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가격 </a:t>
            </a:r>
            <a:r>
              <a:rPr lang="en-US" altLang="ko-KR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]</a:t>
            </a:r>
          </a:p>
          <a:p>
            <a:pPr algn="ctr"/>
            <a:r>
              <a:rPr lang="en-US" altLang="ko-KR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A</a:t>
            </a:r>
            <a:r>
              <a:rPr lang="ko-KR" altLang="en-US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급</a:t>
            </a:r>
            <a:r>
              <a:rPr lang="en-US" altLang="ko-KR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\n930,000</a:t>
            </a:r>
            <a:r>
              <a:rPr lang="ko-KR" altLang="en-US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원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36DF0B93-22F7-4730-8238-7608C95527E8}"/>
              </a:ext>
            </a:extLst>
          </p:cNvPr>
          <p:cNvSpPr txBox="1"/>
          <p:nvPr/>
        </p:nvSpPr>
        <p:spPr>
          <a:xfrm>
            <a:off x="7169665" y="3172891"/>
            <a:ext cx="1207195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endParaRPr lang="en-US" altLang="ko-KR" sz="1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en-US" altLang="ko-KR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A</a:t>
            </a:r>
            <a:r>
              <a:rPr lang="ko-KR" altLang="en-US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급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4370CB27-6D51-439B-AF40-814A3F4BBE81}"/>
              </a:ext>
            </a:extLst>
          </p:cNvPr>
          <p:cNvSpPr txBox="1"/>
          <p:nvPr/>
        </p:nvSpPr>
        <p:spPr>
          <a:xfrm>
            <a:off x="7239546" y="3069840"/>
            <a:ext cx="1067434" cy="30777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[ </a:t>
            </a:r>
            <a:r>
              <a:rPr lang="ko-KR" altLang="en-US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등급 </a:t>
            </a:r>
            <a:r>
              <a:rPr lang="en-US" altLang="ko-KR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]</a:t>
            </a:r>
            <a:endParaRPr lang="ko-KR" altLang="en-US" sz="1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16F803B1-873C-441E-969A-46BD758E007C}"/>
              </a:ext>
            </a:extLst>
          </p:cNvPr>
          <p:cNvSpPr txBox="1"/>
          <p:nvPr/>
        </p:nvSpPr>
        <p:spPr>
          <a:xfrm>
            <a:off x="9528396" y="3172891"/>
            <a:ext cx="1207195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endParaRPr lang="en-US" altLang="ko-KR" sz="1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en-US" altLang="ko-KR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930000 (int)</a:t>
            </a:r>
            <a:endParaRPr lang="ko-KR" altLang="en-US" sz="1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8CCF2489-9730-44BA-BFE9-5C40256B1FD3}"/>
              </a:ext>
            </a:extLst>
          </p:cNvPr>
          <p:cNvSpPr txBox="1"/>
          <p:nvPr/>
        </p:nvSpPr>
        <p:spPr>
          <a:xfrm>
            <a:off x="9598277" y="3069840"/>
            <a:ext cx="1067434" cy="30777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[ </a:t>
            </a:r>
            <a:r>
              <a:rPr lang="ko-KR" altLang="en-US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가격 </a:t>
            </a:r>
            <a:r>
              <a:rPr lang="en-US" altLang="ko-KR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]</a:t>
            </a:r>
            <a:endParaRPr lang="ko-KR" altLang="en-US" sz="1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44688AA9-1FC4-4006-ADB1-B13FF33449D3}"/>
              </a:ext>
            </a:extLst>
          </p:cNvPr>
          <p:cNvCxnSpPr>
            <a:cxnSpLocks/>
            <a:stCxn id="72" idx="2"/>
            <a:endCxn id="75" idx="0"/>
          </p:cNvCxnSpPr>
          <p:nvPr/>
        </p:nvCxnSpPr>
        <p:spPr>
          <a:xfrm flipH="1">
            <a:off x="7773263" y="2777491"/>
            <a:ext cx="1137815" cy="29234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4CE04D20-3BD1-436A-8FD2-F8C880D4DDAF}"/>
              </a:ext>
            </a:extLst>
          </p:cNvPr>
          <p:cNvCxnSpPr>
            <a:cxnSpLocks/>
            <a:stCxn id="72" idx="2"/>
            <a:endCxn id="77" idx="0"/>
          </p:cNvCxnSpPr>
          <p:nvPr/>
        </p:nvCxnSpPr>
        <p:spPr>
          <a:xfrm>
            <a:off x="8911078" y="2777491"/>
            <a:ext cx="1220916" cy="29234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8AF375F9-9379-4202-8740-01DFC0AC7E07}"/>
              </a:ext>
            </a:extLst>
          </p:cNvPr>
          <p:cNvSpPr txBox="1"/>
          <p:nvPr/>
        </p:nvSpPr>
        <p:spPr>
          <a:xfrm>
            <a:off x="6550868" y="5087077"/>
            <a:ext cx="1207195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endParaRPr lang="en-US" altLang="ko-KR" sz="1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en-US" altLang="ko-KR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</a:t>
            </a:r>
            <a:endParaRPr lang="ko-KR" altLang="en-US" sz="1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DAECB276-7463-4DDF-BFB8-D8458FCF2DAF}"/>
              </a:ext>
            </a:extLst>
          </p:cNvPr>
          <p:cNvSpPr txBox="1"/>
          <p:nvPr/>
        </p:nvSpPr>
        <p:spPr>
          <a:xfrm>
            <a:off x="6685493" y="4149026"/>
            <a:ext cx="4404538" cy="52322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[ </a:t>
            </a:r>
            <a:r>
              <a:rPr lang="ko-KR" altLang="en-US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미세손상 </a:t>
            </a:r>
            <a:r>
              <a:rPr lang="en-US" altLang="ko-KR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] [ </a:t>
            </a:r>
            <a:r>
              <a:rPr lang="ko-KR" altLang="en-US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외관손상 </a:t>
            </a:r>
            <a:r>
              <a:rPr lang="en-US" altLang="ko-KR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] [ </a:t>
            </a:r>
            <a:r>
              <a:rPr lang="ko-KR" altLang="en-US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내부</a:t>
            </a:r>
            <a:r>
              <a:rPr lang="en-US" altLang="ko-KR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LCD</a:t>
            </a:r>
            <a:r>
              <a:rPr lang="ko-KR" altLang="en-US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손상 </a:t>
            </a:r>
            <a:r>
              <a:rPr lang="en-US" altLang="ko-KR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] [ </a:t>
            </a:r>
            <a:r>
              <a:rPr lang="ko-KR" altLang="en-US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화면잔상 </a:t>
            </a:r>
            <a:r>
              <a:rPr lang="en-US" altLang="ko-KR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] </a:t>
            </a:r>
          </a:p>
          <a:p>
            <a:pPr algn="ctr"/>
            <a:r>
              <a:rPr lang="ko-KR" altLang="en-US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범 주 화</a:t>
            </a:r>
            <a:endParaRPr lang="en-US" altLang="ko-KR" sz="1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E5EE52C2-42C7-4CED-9052-A28F99B8696F}"/>
              </a:ext>
            </a:extLst>
          </p:cNvPr>
          <p:cNvSpPr txBox="1"/>
          <p:nvPr/>
        </p:nvSpPr>
        <p:spPr>
          <a:xfrm>
            <a:off x="7877136" y="5083890"/>
            <a:ext cx="1333185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endParaRPr lang="en-US" altLang="ko-KR" sz="1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en-US" altLang="ko-KR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</a:t>
            </a:r>
            <a:endParaRPr lang="ko-KR" altLang="en-US" sz="1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8E591D47-38F1-4110-8DB3-C4303DD48CEA}"/>
              </a:ext>
            </a:extLst>
          </p:cNvPr>
          <p:cNvSpPr txBox="1"/>
          <p:nvPr/>
        </p:nvSpPr>
        <p:spPr>
          <a:xfrm>
            <a:off x="9411000" y="5087380"/>
            <a:ext cx="1925215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endParaRPr lang="en-US" altLang="ko-KR" sz="1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en-US" altLang="ko-KR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</a:t>
            </a:r>
            <a:endParaRPr lang="ko-KR" altLang="en-US" sz="1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E93FCED9-B9EC-45C8-9723-A177FE73E61C}"/>
              </a:ext>
            </a:extLst>
          </p:cNvPr>
          <p:cNvCxnSpPr>
            <a:cxnSpLocks/>
            <a:stCxn id="64" idx="2"/>
            <a:endCxn id="87" idx="0"/>
          </p:cNvCxnSpPr>
          <p:nvPr/>
        </p:nvCxnSpPr>
        <p:spPr>
          <a:xfrm flipH="1">
            <a:off x="8542274" y="4672246"/>
            <a:ext cx="345488" cy="30036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44174477-1FBC-43E1-B3D3-C0108BB9C79B}"/>
              </a:ext>
            </a:extLst>
          </p:cNvPr>
          <p:cNvCxnSpPr>
            <a:cxnSpLocks/>
            <a:stCxn id="64" idx="2"/>
            <a:endCxn id="86" idx="0"/>
          </p:cNvCxnSpPr>
          <p:nvPr/>
        </p:nvCxnSpPr>
        <p:spPr>
          <a:xfrm flipH="1">
            <a:off x="7156897" y="4672246"/>
            <a:ext cx="1730865" cy="30036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FC4ED935-00BD-46B1-8FAD-A0E738B26C4E}"/>
              </a:ext>
            </a:extLst>
          </p:cNvPr>
          <p:cNvCxnSpPr>
            <a:cxnSpLocks/>
            <a:stCxn id="64" idx="2"/>
          </p:cNvCxnSpPr>
          <p:nvPr/>
        </p:nvCxnSpPr>
        <p:spPr>
          <a:xfrm>
            <a:off x="8887762" y="4672246"/>
            <a:ext cx="1485845" cy="31252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6" name="TextBox 85">
            <a:extLst>
              <a:ext uri="{FF2B5EF4-FFF2-40B4-BE49-F238E27FC236}">
                <a16:creationId xmlns:a16="http://schemas.microsoft.com/office/drawing/2014/main" id="{F77F10D7-5C9E-4E1F-980F-EAFEC9A1A473}"/>
              </a:ext>
            </a:extLst>
          </p:cNvPr>
          <p:cNvSpPr txBox="1"/>
          <p:nvPr/>
        </p:nvSpPr>
        <p:spPr>
          <a:xfrm>
            <a:off x="6594831" y="4972614"/>
            <a:ext cx="1124131" cy="30777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[ </a:t>
            </a:r>
            <a:r>
              <a:rPr lang="ko-KR" altLang="en-US" sz="14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손상없음</a:t>
            </a:r>
            <a:r>
              <a:rPr lang="ko-KR" altLang="en-US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]</a:t>
            </a:r>
            <a:endParaRPr lang="ko-KR" altLang="en-US" sz="1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2A64E307-2536-48C6-8937-8CACA3E8D0F7}"/>
              </a:ext>
            </a:extLst>
          </p:cNvPr>
          <p:cNvSpPr txBox="1"/>
          <p:nvPr/>
        </p:nvSpPr>
        <p:spPr>
          <a:xfrm>
            <a:off x="7930924" y="4972614"/>
            <a:ext cx="1222700" cy="30777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[ </a:t>
            </a:r>
            <a:r>
              <a:rPr lang="ko-KR" altLang="en-US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전면 손상 </a:t>
            </a:r>
            <a:r>
              <a:rPr lang="en-US" altLang="ko-KR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]</a:t>
            </a:r>
            <a:endParaRPr lang="ko-KR" altLang="en-US" sz="1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6014CCF0-8999-47A8-ADCD-6EDFD78DB574}"/>
              </a:ext>
            </a:extLst>
          </p:cNvPr>
          <p:cNvSpPr txBox="1"/>
          <p:nvPr/>
        </p:nvSpPr>
        <p:spPr>
          <a:xfrm>
            <a:off x="9487922" y="4972614"/>
            <a:ext cx="1795540" cy="30777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[ </a:t>
            </a:r>
            <a:r>
              <a:rPr lang="ko-KR" altLang="en-US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전면</a:t>
            </a:r>
            <a:r>
              <a:rPr lang="en-US" altLang="ko-KR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테두리 손상 </a:t>
            </a:r>
            <a:r>
              <a:rPr lang="en-US" altLang="ko-KR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]</a:t>
            </a:r>
            <a:endParaRPr lang="ko-KR" altLang="en-US" sz="1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5112D2A0-6899-4CEE-B024-B4E912E90191}"/>
              </a:ext>
            </a:extLst>
          </p:cNvPr>
          <p:cNvSpPr/>
          <p:nvPr/>
        </p:nvSpPr>
        <p:spPr>
          <a:xfrm>
            <a:off x="3319783" y="5724939"/>
            <a:ext cx="63136" cy="6144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4ABC54D4-D45C-49DB-B2B2-E7D22841FBC3}"/>
              </a:ext>
            </a:extLst>
          </p:cNvPr>
          <p:cNvSpPr/>
          <p:nvPr/>
        </p:nvSpPr>
        <p:spPr>
          <a:xfrm>
            <a:off x="3320384" y="5855655"/>
            <a:ext cx="63136" cy="6144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6EC3F956-6F26-4B76-825B-C6CBAB649AA2}"/>
              </a:ext>
            </a:extLst>
          </p:cNvPr>
          <p:cNvSpPr/>
          <p:nvPr/>
        </p:nvSpPr>
        <p:spPr>
          <a:xfrm>
            <a:off x="3320387" y="5992991"/>
            <a:ext cx="63136" cy="6144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3670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411B93DB-D06F-4D5C-B918-97B76114982A}"/>
              </a:ext>
            </a:extLst>
          </p:cNvPr>
          <p:cNvSpPr/>
          <p:nvPr/>
        </p:nvSpPr>
        <p:spPr>
          <a:xfrm>
            <a:off x="711198" y="1846864"/>
            <a:ext cx="10983158" cy="443540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accent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1600" dirty="0">
              <a:solidFill>
                <a:schemeClr val="accent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altLang="ko-KR" sz="1100" dirty="0">
              <a:solidFill>
                <a:schemeClr val="accent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11E7F14-7E0D-4EB8-B0CC-DED0A5CA1583}"/>
              </a:ext>
            </a:extLst>
          </p:cNvPr>
          <p:cNvSpPr txBox="1"/>
          <p:nvPr/>
        </p:nvSpPr>
        <p:spPr>
          <a:xfrm>
            <a:off x="583709" y="345588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Part 2</a:t>
            </a:r>
            <a:endParaRPr lang="ko-KR" altLang="en-US" dirty="0">
              <a:solidFill>
                <a:schemeClr val="accent4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E6D7B7C-F745-430D-B42E-D1959126BB99}"/>
              </a:ext>
            </a:extLst>
          </p:cNvPr>
          <p:cNvSpPr txBox="1"/>
          <p:nvPr/>
        </p:nvSpPr>
        <p:spPr>
          <a:xfrm>
            <a:off x="1394568" y="268644"/>
            <a:ext cx="3526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데이터 수집 </a:t>
            </a:r>
            <a:r>
              <a:rPr lang="en-US" altLang="ko-KR" sz="28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/ </a:t>
            </a:r>
            <a:r>
              <a:rPr lang="ko-KR" altLang="en-US" sz="2800" b="1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전처리</a:t>
            </a:r>
            <a:endParaRPr lang="en-US" altLang="ko-KR" sz="28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0C61FA89-3A4D-4E0F-8B07-EE127B07BE76}"/>
              </a:ext>
            </a:extLst>
          </p:cNvPr>
          <p:cNvCxnSpPr/>
          <p:nvPr/>
        </p:nvCxnSpPr>
        <p:spPr>
          <a:xfrm>
            <a:off x="711199" y="826143"/>
            <a:ext cx="11002683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19EC8C7-FCAA-4FE1-9F14-3AB40A0A2A39}"/>
              </a:ext>
            </a:extLst>
          </p:cNvPr>
          <p:cNvSpPr txBox="1"/>
          <p:nvPr/>
        </p:nvSpPr>
        <p:spPr>
          <a:xfrm>
            <a:off x="8110565" y="6468384"/>
            <a:ext cx="40669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600" dirty="0" err="1">
                <a:solidFill>
                  <a:schemeClr val="accent2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스마트갓</a:t>
            </a:r>
            <a:r>
              <a:rPr lang="ko-KR" altLang="en-US" sz="1600" dirty="0">
                <a:solidFill>
                  <a:schemeClr val="accent2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1600" dirty="0">
                <a:solidFill>
                  <a:schemeClr val="accent2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[ </a:t>
            </a:r>
            <a:r>
              <a:rPr lang="ko-KR" altLang="en-US" sz="1600" dirty="0" err="1">
                <a:solidFill>
                  <a:schemeClr val="accent2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중고폰</a:t>
            </a:r>
            <a:r>
              <a:rPr lang="ko-KR" altLang="en-US" sz="1600" dirty="0">
                <a:solidFill>
                  <a:schemeClr val="accent2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📱 가격 예측 프로젝트 </a:t>
            </a:r>
            <a:r>
              <a:rPr lang="en-US" altLang="ko-KR" sz="1600" dirty="0">
                <a:solidFill>
                  <a:schemeClr val="accent2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]</a:t>
            </a:r>
            <a:endParaRPr lang="ko-KR" altLang="en-US" sz="1600" dirty="0">
              <a:solidFill>
                <a:schemeClr val="accent2">
                  <a:lumMod val="5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1C57FEB-7588-4E37-A854-382FF3E44B8F}"/>
              </a:ext>
            </a:extLst>
          </p:cNvPr>
          <p:cNvSpPr txBox="1"/>
          <p:nvPr/>
        </p:nvSpPr>
        <p:spPr>
          <a:xfrm>
            <a:off x="4739457" y="486546"/>
            <a:ext cx="745254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▸ 크롤링한 데이터의 컬럼들을 예측에 영향을 주는 </a:t>
            </a:r>
            <a:r>
              <a:rPr lang="en-US" altLang="ko-KR" sz="13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feature</a:t>
            </a:r>
            <a:r>
              <a:rPr lang="ko-KR" altLang="en-US" sz="13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들로 </a:t>
            </a:r>
            <a:r>
              <a:rPr lang="ko-KR" altLang="en-US" sz="13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전처리</a:t>
            </a:r>
            <a:endParaRPr lang="ko-KR" altLang="en-US" sz="13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27FC741E-3C6F-4FE1-818F-128199389AF3}"/>
              </a:ext>
            </a:extLst>
          </p:cNvPr>
          <p:cNvGrpSpPr/>
          <p:nvPr/>
        </p:nvGrpSpPr>
        <p:grpSpPr>
          <a:xfrm>
            <a:off x="1380386" y="2254271"/>
            <a:ext cx="4023363" cy="1461574"/>
            <a:chOff x="1380386" y="2254271"/>
            <a:chExt cx="4023363" cy="1461574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D3C7286-9F83-4270-8909-FF06850B5A6D}"/>
                </a:ext>
              </a:extLst>
            </p:cNvPr>
            <p:cNvSpPr txBox="1"/>
            <p:nvPr/>
          </p:nvSpPr>
          <p:spPr>
            <a:xfrm>
              <a:off x="1380386" y="3189391"/>
              <a:ext cx="1207195" cy="52322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endParaRPr lang="en-US" altLang="ko-KR" sz="1400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  <a:p>
              <a:pPr algn="ctr"/>
              <a:r>
                <a:rPr lang="ko-KR" altLang="en-US" sz="1400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아이폰</a:t>
              </a:r>
              <a:r>
                <a:rPr lang="en-US" altLang="ko-KR" sz="1400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12</a:t>
              </a:r>
              <a:endParaRPr lang="ko-KR" altLang="en-US" sz="1400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9A6DB16-1220-4EB4-ACAB-2D756DBF65AE}"/>
                </a:ext>
              </a:extLst>
            </p:cNvPr>
            <p:cNvSpPr txBox="1"/>
            <p:nvPr/>
          </p:nvSpPr>
          <p:spPr>
            <a:xfrm>
              <a:off x="1919733" y="2254271"/>
              <a:ext cx="2944669" cy="52322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[ </a:t>
              </a:r>
              <a:r>
                <a:rPr lang="ko-KR" altLang="en-US" sz="1400" dirty="0" err="1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기기명</a:t>
              </a:r>
              <a:r>
                <a:rPr lang="ko-KR" altLang="en-US" sz="1400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</a:t>
              </a:r>
              <a:r>
                <a:rPr lang="en-US" altLang="ko-KR" sz="1400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]</a:t>
              </a:r>
            </a:p>
            <a:p>
              <a:pPr algn="ctr"/>
              <a:r>
                <a:rPr lang="ko-KR" altLang="en-US" sz="1400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아이폰</a:t>
              </a:r>
              <a:r>
                <a:rPr lang="en-US" altLang="ko-KR" sz="1400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12 </a:t>
              </a:r>
              <a:r>
                <a:rPr lang="ko-KR" altLang="en-US" sz="1400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프로 </a:t>
              </a:r>
              <a:r>
                <a:rPr lang="en-US" altLang="ko-KR" sz="1400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128GB</a:t>
              </a:r>
              <a:endParaRPr lang="ko-KR" altLang="en-US" sz="1400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F3C6A42-8AF3-4EAB-AFFD-300EE2F4DDCD}"/>
                </a:ext>
              </a:extLst>
            </p:cNvPr>
            <p:cNvSpPr txBox="1"/>
            <p:nvPr/>
          </p:nvSpPr>
          <p:spPr>
            <a:xfrm>
              <a:off x="1450267" y="3086340"/>
              <a:ext cx="1066205" cy="30777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[ </a:t>
              </a:r>
              <a:r>
                <a:rPr lang="ko-KR" altLang="en-US" sz="1400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시리즈 </a:t>
              </a:r>
              <a:r>
                <a:rPr lang="en-US" altLang="ko-KR" sz="1400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]</a:t>
              </a:r>
              <a:endParaRPr lang="ko-KR" altLang="en-US" sz="1400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521DD5D-7154-452D-8B98-3F648835C014}"/>
                </a:ext>
              </a:extLst>
            </p:cNvPr>
            <p:cNvSpPr txBox="1"/>
            <p:nvPr/>
          </p:nvSpPr>
          <p:spPr>
            <a:xfrm>
              <a:off x="2788680" y="3189135"/>
              <a:ext cx="1207195" cy="52322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endParaRPr lang="en-US" altLang="ko-KR" sz="1400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  <a:p>
              <a:pPr algn="ctr"/>
              <a:r>
                <a:rPr lang="ko-KR" altLang="en-US" sz="1400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프로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0BBC212-C1E6-4D93-BC85-2C591A6028BE}"/>
                </a:ext>
              </a:extLst>
            </p:cNvPr>
            <p:cNvSpPr txBox="1"/>
            <p:nvPr/>
          </p:nvSpPr>
          <p:spPr>
            <a:xfrm>
              <a:off x="2858561" y="3086084"/>
              <a:ext cx="1067434" cy="30777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[ </a:t>
              </a:r>
              <a:r>
                <a:rPr lang="ko-KR" altLang="en-US" sz="1400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모델</a:t>
              </a:r>
              <a:r>
                <a:rPr lang="en-US" altLang="ko-KR" sz="1400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]</a:t>
              </a:r>
              <a:endParaRPr lang="ko-KR" altLang="en-US" sz="1400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4DD4CD9-9EC7-4DE5-BFB3-7AF33B89AA3C}"/>
                </a:ext>
              </a:extLst>
            </p:cNvPr>
            <p:cNvSpPr txBox="1"/>
            <p:nvPr/>
          </p:nvSpPr>
          <p:spPr>
            <a:xfrm>
              <a:off x="4196554" y="3192625"/>
              <a:ext cx="1207195" cy="52322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endParaRPr lang="en-US" altLang="ko-KR" sz="1400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  <a:p>
              <a:pPr algn="ctr"/>
              <a:r>
                <a:rPr lang="en-US" altLang="ko-KR" sz="1400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128GB</a:t>
              </a:r>
              <a:endParaRPr lang="ko-KR" altLang="en-US" sz="1400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50AEAA7-1C6E-4C5E-A9C3-9A912B7206D8}"/>
                </a:ext>
              </a:extLst>
            </p:cNvPr>
            <p:cNvSpPr txBox="1"/>
            <p:nvPr/>
          </p:nvSpPr>
          <p:spPr>
            <a:xfrm>
              <a:off x="4266435" y="3089574"/>
              <a:ext cx="1067434" cy="30777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[ </a:t>
              </a:r>
              <a:r>
                <a:rPr lang="ko-KR" altLang="en-US" sz="1400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용량</a:t>
              </a:r>
              <a:r>
                <a:rPr lang="en-US" altLang="ko-KR" sz="1400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]</a:t>
              </a:r>
              <a:endParaRPr lang="ko-KR" altLang="en-US" sz="1400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cxnSp>
          <p:nvCxnSpPr>
            <p:cNvPr id="6" name="직선 화살표 연결선 5">
              <a:extLst>
                <a:ext uri="{FF2B5EF4-FFF2-40B4-BE49-F238E27FC236}">
                  <a16:creationId xmlns:a16="http://schemas.microsoft.com/office/drawing/2014/main" id="{F7384B2A-70BD-4313-916F-58E726B0FB6C}"/>
                </a:ext>
              </a:extLst>
            </p:cNvPr>
            <p:cNvCxnSpPr>
              <a:cxnSpLocks/>
              <a:stCxn id="14" idx="2"/>
              <a:endCxn id="15" idx="0"/>
            </p:cNvCxnSpPr>
            <p:nvPr/>
          </p:nvCxnSpPr>
          <p:spPr>
            <a:xfrm flipH="1">
              <a:off x="1983370" y="2777491"/>
              <a:ext cx="1408698" cy="308849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화살표 연결선 31">
              <a:extLst>
                <a:ext uri="{FF2B5EF4-FFF2-40B4-BE49-F238E27FC236}">
                  <a16:creationId xmlns:a16="http://schemas.microsoft.com/office/drawing/2014/main" id="{EB4E019B-36DF-4298-88C7-C1E940CE0C19}"/>
                </a:ext>
              </a:extLst>
            </p:cNvPr>
            <p:cNvCxnSpPr>
              <a:cxnSpLocks/>
              <a:stCxn id="14" idx="2"/>
              <a:endCxn id="29" idx="0"/>
            </p:cNvCxnSpPr>
            <p:nvPr/>
          </p:nvCxnSpPr>
          <p:spPr>
            <a:xfrm>
              <a:off x="3392068" y="2777491"/>
              <a:ext cx="210" cy="308593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화살표 연결선 32">
              <a:extLst>
                <a:ext uri="{FF2B5EF4-FFF2-40B4-BE49-F238E27FC236}">
                  <a16:creationId xmlns:a16="http://schemas.microsoft.com/office/drawing/2014/main" id="{E435094E-4E7E-46AB-9760-A222DDB16517}"/>
                </a:ext>
              </a:extLst>
            </p:cNvPr>
            <p:cNvCxnSpPr>
              <a:cxnSpLocks/>
              <a:stCxn id="14" idx="2"/>
              <a:endCxn id="31" idx="0"/>
            </p:cNvCxnSpPr>
            <p:nvPr/>
          </p:nvCxnSpPr>
          <p:spPr>
            <a:xfrm>
              <a:off x="3392068" y="2777491"/>
              <a:ext cx="1408084" cy="312083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67224710-6D9B-4DFD-B7FF-180C77CF8B5F}"/>
              </a:ext>
            </a:extLst>
          </p:cNvPr>
          <p:cNvSpPr txBox="1"/>
          <p:nvPr/>
        </p:nvSpPr>
        <p:spPr>
          <a:xfrm>
            <a:off x="711198" y="942439"/>
            <a:ext cx="4060996" cy="646331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데이터 </a:t>
            </a:r>
            <a:r>
              <a:rPr lang="ko-KR" altLang="en-US" sz="3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전처리</a:t>
            </a:r>
            <a:r>
              <a:rPr lang="ko-KR" altLang="en-US" sz="3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7E7AE91-2399-42A1-AE09-DF9996E38835}"/>
              </a:ext>
            </a:extLst>
          </p:cNvPr>
          <p:cNvSpPr txBox="1"/>
          <p:nvPr/>
        </p:nvSpPr>
        <p:spPr>
          <a:xfrm>
            <a:off x="6704294" y="3189864"/>
            <a:ext cx="1050016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endParaRPr lang="en-US" altLang="ko-KR" sz="1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en-US" altLang="ko-KR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</a:t>
            </a:r>
            <a:endParaRPr lang="ko-KR" altLang="en-US" sz="1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2EB2C50-8061-4B2B-A6B9-37B151DCE0EA}"/>
              </a:ext>
            </a:extLst>
          </p:cNvPr>
          <p:cNvSpPr txBox="1"/>
          <p:nvPr/>
        </p:nvSpPr>
        <p:spPr>
          <a:xfrm>
            <a:off x="7275593" y="2254271"/>
            <a:ext cx="2944669" cy="52322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[ </a:t>
            </a:r>
            <a:r>
              <a:rPr lang="ko-KR" altLang="en-US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제품상태 </a:t>
            </a:r>
            <a:r>
              <a:rPr lang="en-US" altLang="ko-KR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]</a:t>
            </a:r>
          </a:p>
          <a:p>
            <a:pPr algn="ctr"/>
            <a:r>
              <a:rPr lang="ko-KR" altLang="en-US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범 주 화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5C90E8B-6495-4FB2-BB94-2C4FC185764F}"/>
              </a:ext>
            </a:extLst>
          </p:cNvPr>
          <p:cNvSpPr txBox="1"/>
          <p:nvPr/>
        </p:nvSpPr>
        <p:spPr>
          <a:xfrm>
            <a:off x="6752798" y="3086813"/>
            <a:ext cx="959231" cy="30777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[ </a:t>
            </a:r>
            <a:r>
              <a:rPr lang="ko-KR" altLang="en-US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상 </a:t>
            </a:r>
            <a:r>
              <a:rPr lang="en-US" altLang="ko-KR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]</a:t>
            </a:r>
            <a:endParaRPr lang="ko-KR" altLang="en-US" sz="1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27B912F2-C05C-46E8-BE51-67A40B28A41C}"/>
              </a:ext>
            </a:extLst>
          </p:cNvPr>
          <p:cNvCxnSpPr>
            <a:cxnSpLocks/>
            <a:stCxn id="53" idx="2"/>
            <a:endCxn id="54" idx="0"/>
          </p:cNvCxnSpPr>
          <p:nvPr/>
        </p:nvCxnSpPr>
        <p:spPr>
          <a:xfrm flipH="1">
            <a:off x="7232414" y="2777491"/>
            <a:ext cx="1515514" cy="30932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292C058C-3920-4E9D-BD28-C325D83BEA3F}"/>
              </a:ext>
            </a:extLst>
          </p:cNvPr>
          <p:cNvCxnSpPr>
            <a:cxnSpLocks/>
            <a:stCxn id="53" idx="2"/>
            <a:endCxn id="69" idx="0"/>
          </p:cNvCxnSpPr>
          <p:nvPr/>
        </p:nvCxnSpPr>
        <p:spPr>
          <a:xfrm flipH="1">
            <a:off x="8747927" y="2777491"/>
            <a:ext cx="1" cy="30932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FC080FEA-54B1-4517-B209-D80A6A5196C0}"/>
              </a:ext>
            </a:extLst>
          </p:cNvPr>
          <p:cNvCxnSpPr>
            <a:cxnSpLocks/>
            <a:stCxn id="53" idx="2"/>
            <a:endCxn id="71" idx="0"/>
          </p:cNvCxnSpPr>
          <p:nvPr/>
        </p:nvCxnSpPr>
        <p:spPr>
          <a:xfrm>
            <a:off x="8747928" y="2777491"/>
            <a:ext cx="1569436" cy="30932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2481110B-98CE-4299-AB98-3F8F6A8559BF}"/>
              </a:ext>
            </a:extLst>
          </p:cNvPr>
          <p:cNvSpPr txBox="1"/>
          <p:nvPr/>
        </p:nvSpPr>
        <p:spPr>
          <a:xfrm>
            <a:off x="1919733" y="4155736"/>
            <a:ext cx="2944669" cy="52322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[ </a:t>
            </a:r>
            <a:r>
              <a:rPr lang="ko-KR" altLang="en-US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가격 </a:t>
            </a:r>
            <a:r>
              <a:rPr lang="en-US" altLang="ko-KR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]</a:t>
            </a:r>
          </a:p>
          <a:p>
            <a:pPr algn="ctr"/>
            <a:r>
              <a:rPr lang="en-US" altLang="ko-KR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930,000</a:t>
            </a:r>
            <a:r>
              <a:rPr lang="ko-KR" altLang="en-US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원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16F803B1-873C-441E-969A-46BD758E007C}"/>
              </a:ext>
            </a:extLst>
          </p:cNvPr>
          <p:cNvSpPr txBox="1"/>
          <p:nvPr/>
        </p:nvSpPr>
        <p:spPr>
          <a:xfrm>
            <a:off x="2788471" y="5074517"/>
            <a:ext cx="1207195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endParaRPr lang="en-US" altLang="ko-KR" sz="1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en-US" altLang="ko-KR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930000 (int)</a:t>
            </a:r>
            <a:endParaRPr lang="ko-KR" altLang="en-US" sz="1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8CCF2489-9730-44BA-BFE9-5C40256B1FD3}"/>
              </a:ext>
            </a:extLst>
          </p:cNvPr>
          <p:cNvSpPr txBox="1"/>
          <p:nvPr/>
        </p:nvSpPr>
        <p:spPr>
          <a:xfrm>
            <a:off x="2858352" y="4971466"/>
            <a:ext cx="1067434" cy="30777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[ </a:t>
            </a:r>
            <a:r>
              <a:rPr lang="ko-KR" altLang="en-US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가격 </a:t>
            </a:r>
            <a:r>
              <a:rPr lang="en-US" altLang="ko-KR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]</a:t>
            </a:r>
            <a:endParaRPr lang="ko-KR" altLang="en-US" sz="1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4CE04D20-3BD1-436A-8FD2-F8C880D4DDAF}"/>
              </a:ext>
            </a:extLst>
          </p:cNvPr>
          <p:cNvCxnSpPr>
            <a:cxnSpLocks/>
            <a:stCxn id="72" idx="2"/>
            <a:endCxn id="77" idx="0"/>
          </p:cNvCxnSpPr>
          <p:nvPr/>
        </p:nvCxnSpPr>
        <p:spPr>
          <a:xfrm>
            <a:off x="3392068" y="4678956"/>
            <a:ext cx="1" cy="29251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8AF375F9-9379-4202-8740-01DFC0AC7E07}"/>
              </a:ext>
            </a:extLst>
          </p:cNvPr>
          <p:cNvSpPr txBox="1"/>
          <p:nvPr/>
        </p:nvSpPr>
        <p:spPr>
          <a:xfrm>
            <a:off x="6001828" y="5095449"/>
            <a:ext cx="1252252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endParaRPr lang="en-US" altLang="ko-KR" sz="1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en-US" altLang="ko-KR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Feature </a:t>
            </a:r>
            <a:r>
              <a:rPr lang="ko-KR" altLang="en-US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제거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DAECB276-7463-4DDF-BFB8-D8458FCF2DAF}"/>
              </a:ext>
            </a:extLst>
          </p:cNvPr>
          <p:cNvSpPr txBox="1"/>
          <p:nvPr/>
        </p:nvSpPr>
        <p:spPr>
          <a:xfrm>
            <a:off x="6592577" y="4149798"/>
            <a:ext cx="4093886" cy="52322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[ </a:t>
            </a:r>
            <a:r>
              <a:rPr lang="ko-KR" altLang="en-US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선택약정 </a:t>
            </a:r>
            <a:r>
              <a:rPr lang="en-US" altLang="ko-KR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] [</a:t>
            </a:r>
            <a:r>
              <a:rPr lang="ko-KR" altLang="en-US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기변상태 </a:t>
            </a:r>
            <a:r>
              <a:rPr lang="en-US" altLang="ko-KR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] [ </a:t>
            </a:r>
            <a:r>
              <a:rPr lang="ko-KR" altLang="en-US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구성품 </a:t>
            </a:r>
            <a:r>
              <a:rPr lang="en-US" altLang="ko-KR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] [ </a:t>
            </a:r>
            <a:r>
              <a:rPr lang="ko-KR" altLang="en-US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보증기간 </a:t>
            </a:r>
            <a:r>
              <a:rPr lang="en-US" altLang="ko-KR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]  </a:t>
            </a:r>
          </a:p>
          <a:p>
            <a:pPr algn="ctr"/>
            <a:r>
              <a:rPr lang="ko-KR" altLang="en-US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범 주 화</a:t>
            </a:r>
            <a:endParaRPr lang="en-US" altLang="ko-KR" sz="1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E93FCED9-B9EC-45C8-9723-A177FE73E61C}"/>
              </a:ext>
            </a:extLst>
          </p:cNvPr>
          <p:cNvCxnSpPr>
            <a:cxnSpLocks/>
            <a:stCxn id="64" idx="2"/>
            <a:endCxn id="84" idx="0"/>
          </p:cNvCxnSpPr>
          <p:nvPr/>
        </p:nvCxnSpPr>
        <p:spPr>
          <a:xfrm flipH="1">
            <a:off x="7985744" y="4673018"/>
            <a:ext cx="653776" cy="31610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44174477-1FBC-43E1-B3D3-C0108BB9C79B}"/>
              </a:ext>
            </a:extLst>
          </p:cNvPr>
          <p:cNvCxnSpPr>
            <a:cxnSpLocks/>
            <a:stCxn id="64" idx="2"/>
            <a:endCxn id="86" idx="0"/>
          </p:cNvCxnSpPr>
          <p:nvPr/>
        </p:nvCxnSpPr>
        <p:spPr>
          <a:xfrm flipH="1">
            <a:off x="6622313" y="4673018"/>
            <a:ext cx="2017207" cy="30796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FC4ED935-00BD-46B1-8FAD-A0E738B26C4E}"/>
              </a:ext>
            </a:extLst>
          </p:cNvPr>
          <p:cNvCxnSpPr>
            <a:cxnSpLocks/>
            <a:stCxn id="64" idx="2"/>
            <a:endCxn id="91" idx="0"/>
          </p:cNvCxnSpPr>
          <p:nvPr/>
        </p:nvCxnSpPr>
        <p:spPr>
          <a:xfrm>
            <a:off x="8639520" y="4673018"/>
            <a:ext cx="2073086" cy="30911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6" name="TextBox 85">
            <a:extLst>
              <a:ext uri="{FF2B5EF4-FFF2-40B4-BE49-F238E27FC236}">
                <a16:creationId xmlns:a16="http://schemas.microsoft.com/office/drawing/2014/main" id="{F77F10D7-5C9E-4E1F-980F-EAFEC9A1A473}"/>
              </a:ext>
            </a:extLst>
          </p:cNvPr>
          <p:cNvSpPr txBox="1"/>
          <p:nvPr/>
        </p:nvSpPr>
        <p:spPr>
          <a:xfrm>
            <a:off x="6060247" y="4980986"/>
            <a:ext cx="1124131" cy="30777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[ </a:t>
            </a:r>
            <a:r>
              <a:rPr lang="ko-KR" altLang="en-US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선택약정 </a:t>
            </a:r>
            <a:r>
              <a:rPr lang="en-US" altLang="ko-KR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]</a:t>
            </a:r>
            <a:endParaRPr lang="ko-KR" altLang="en-US" sz="1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8B4998B1-0851-4522-9B10-701C3DDC0C89}"/>
              </a:ext>
            </a:extLst>
          </p:cNvPr>
          <p:cNvSpPr txBox="1"/>
          <p:nvPr/>
        </p:nvSpPr>
        <p:spPr>
          <a:xfrm>
            <a:off x="8219807" y="3189864"/>
            <a:ext cx="1050016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endParaRPr lang="en-US" altLang="ko-KR" sz="1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en-US" altLang="ko-KR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</a:t>
            </a:r>
            <a:endParaRPr lang="ko-KR" altLang="en-US" sz="1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D63EF715-53A0-4E6F-847A-66D6A451D3BD}"/>
              </a:ext>
            </a:extLst>
          </p:cNvPr>
          <p:cNvSpPr txBox="1"/>
          <p:nvPr/>
        </p:nvSpPr>
        <p:spPr>
          <a:xfrm>
            <a:off x="8268311" y="3086813"/>
            <a:ext cx="959231" cy="30777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[ </a:t>
            </a:r>
            <a:r>
              <a:rPr lang="ko-KR" altLang="en-US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중 </a:t>
            </a:r>
            <a:r>
              <a:rPr lang="en-US" altLang="ko-KR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]</a:t>
            </a:r>
            <a:endParaRPr lang="ko-KR" altLang="en-US" sz="1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37B20B14-33DC-41FC-A209-34B400E91330}"/>
              </a:ext>
            </a:extLst>
          </p:cNvPr>
          <p:cNvSpPr txBox="1"/>
          <p:nvPr/>
        </p:nvSpPr>
        <p:spPr>
          <a:xfrm>
            <a:off x="9789244" y="3189864"/>
            <a:ext cx="1050016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endParaRPr lang="en-US" altLang="ko-KR" sz="1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en-US" altLang="ko-KR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</a:t>
            </a:r>
            <a:endParaRPr lang="ko-KR" altLang="en-US" sz="1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33DD9407-6A00-4B52-A3C2-D8C23410E6F2}"/>
              </a:ext>
            </a:extLst>
          </p:cNvPr>
          <p:cNvSpPr txBox="1"/>
          <p:nvPr/>
        </p:nvSpPr>
        <p:spPr>
          <a:xfrm>
            <a:off x="9837748" y="3086813"/>
            <a:ext cx="959231" cy="30777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[ </a:t>
            </a:r>
            <a:r>
              <a:rPr lang="ko-KR" altLang="en-US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하 </a:t>
            </a:r>
            <a:r>
              <a:rPr lang="en-US" altLang="ko-KR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]</a:t>
            </a:r>
            <a:endParaRPr lang="ko-KR" altLang="en-US" sz="1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F26A6F91-18B6-4161-A25C-B4719EF0F22A}"/>
              </a:ext>
            </a:extLst>
          </p:cNvPr>
          <p:cNvSpPr txBox="1"/>
          <p:nvPr/>
        </p:nvSpPr>
        <p:spPr>
          <a:xfrm>
            <a:off x="7365259" y="5103588"/>
            <a:ext cx="1252252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endParaRPr lang="en-US" altLang="ko-KR" sz="1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en-US" altLang="ko-KR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Feature </a:t>
            </a:r>
            <a:r>
              <a:rPr lang="ko-KR" altLang="en-US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제거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4402D4F8-57C2-4363-9BBD-B3674D2C542A}"/>
              </a:ext>
            </a:extLst>
          </p:cNvPr>
          <p:cNvSpPr txBox="1"/>
          <p:nvPr/>
        </p:nvSpPr>
        <p:spPr>
          <a:xfrm>
            <a:off x="7423678" y="4989125"/>
            <a:ext cx="1124131" cy="30777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[ </a:t>
            </a:r>
            <a:r>
              <a:rPr lang="ko-KR" altLang="en-US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선택약정 </a:t>
            </a:r>
            <a:r>
              <a:rPr lang="en-US" altLang="ko-KR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]</a:t>
            </a:r>
            <a:endParaRPr lang="ko-KR" altLang="en-US" sz="1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EE8FDE2F-ACD3-428F-BF13-D9170EA5CC15}"/>
              </a:ext>
            </a:extLst>
          </p:cNvPr>
          <p:cNvSpPr txBox="1"/>
          <p:nvPr/>
        </p:nvSpPr>
        <p:spPr>
          <a:xfrm>
            <a:off x="8728690" y="5103588"/>
            <a:ext cx="1252252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endParaRPr lang="en-US" altLang="ko-KR" sz="1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en-US" altLang="ko-KR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Feature </a:t>
            </a:r>
            <a:r>
              <a:rPr lang="ko-KR" altLang="en-US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제거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0D326614-3666-4EC5-AAB3-E6E4452CD7A6}"/>
              </a:ext>
            </a:extLst>
          </p:cNvPr>
          <p:cNvSpPr txBox="1"/>
          <p:nvPr/>
        </p:nvSpPr>
        <p:spPr>
          <a:xfrm>
            <a:off x="8787109" y="4989125"/>
            <a:ext cx="1124131" cy="30777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[ </a:t>
            </a:r>
            <a:r>
              <a:rPr lang="ko-KR" altLang="en-US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선택약정 </a:t>
            </a:r>
            <a:r>
              <a:rPr lang="en-US" altLang="ko-KR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]</a:t>
            </a:r>
            <a:endParaRPr lang="ko-KR" altLang="en-US" sz="1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1CF9308E-7C1F-4603-902B-9CAF31EF8B7B}"/>
              </a:ext>
            </a:extLst>
          </p:cNvPr>
          <p:cNvSpPr txBox="1"/>
          <p:nvPr/>
        </p:nvSpPr>
        <p:spPr>
          <a:xfrm>
            <a:off x="10092121" y="5096596"/>
            <a:ext cx="1252252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endParaRPr lang="en-US" altLang="ko-KR" sz="1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en-US" altLang="ko-KR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Feature </a:t>
            </a:r>
            <a:r>
              <a:rPr lang="ko-KR" altLang="en-US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제거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4A757FC-B58B-43D1-B10E-5506DFEF9D2F}"/>
              </a:ext>
            </a:extLst>
          </p:cNvPr>
          <p:cNvSpPr txBox="1"/>
          <p:nvPr/>
        </p:nvSpPr>
        <p:spPr>
          <a:xfrm>
            <a:off x="10150540" y="4982133"/>
            <a:ext cx="1124131" cy="30777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[ </a:t>
            </a:r>
            <a:r>
              <a:rPr lang="ko-KR" altLang="en-US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선택약정 </a:t>
            </a:r>
            <a:r>
              <a:rPr lang="en-US" altLang="ko-KR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]</a:t>
            </a:r>
            <a:endParaRPr lang="ko-KR" altLang="en-US" sz="1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480CC16A-594C-41EC-825D-DF49667C559B}"/>
              </a:ext>
            </a:extLst>
          </p:cNvPr>
          <p:cNvCxnSpPr>
            <a:cxnSpLocks/>
            <a:stCxn id="64" idx="2"/>
            <a:endCxn id="89" idx="0"/>
          </p:cNvCxnSpPr>
          <p:nvPr/>
        </p:nvCxnSpPr>
        <p:spPr>
          <a:xfrm>
            <a:off x="8639520" y="4673018"/>
            <a:ext cx="709655" cy="31610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3" name="사각형: 둥근 모서리 92">
            <a:extLst>
              <a:ext uri="{FF2B5EF4-FFF2-40B4-BE49-F238E27FC236}">
                <a16:creationId xmlns:a16="http://schemas.microsoft.com/office/drawing/2014/main" id="{CBC843F0-0F98-4D35-B65D-3A3DF5FC6F3F}"/>
              </a:ext>
            </a:extLst>
          </p:cNvPr>
          <p:cNvSpPr/>
          <p:nvPr/>
        </p:nvSpPr>
        <p:spPr>
          <a:xfrm>
            <a:off x="5333869" y="1545448"/>
            <a:ext cx="1455185" cy="602831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세티즌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200724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4D92D819-77A9-4681-A83F-7EEB27872541}"/>
              </a:ext>
            </a:extLst>
          </p:cNvPr>
          <p:cNvSpPr/>
          <p:nvPr/>
        </p:nvSpPr>
        <p:spPr>
          <a:xfrm>
            <a:off x="711198" y="1927513"/>
            <a:ext cx="11002684" cy="443540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chemeClr val="accent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2000" dirty="0">
              <a:solidFill>
                <a:schemeClr val="accent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chemeClr val="accent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61" name="사각형: 둥근 모서리 60">
            <a:extLst>
              <a:ext uri="{FF2B5EF4-FFF2-40B4-BE49-F238E27FC236}">
                <a16:creationId xmlns:a16="http://schemas.microsoft.com/office/drawing/2014/main" id="{DC822AA3-1697-43A8-B5D5-AA71C16AB9EB}"/>
              </a:ext>
            </a:extLst>
          </p:cNvPr>
          <p:cNvSpPr/>
          <p:nvPr/>
        </p:nvSpPr>
        <p:spPr>
          <a:xfrm>
            <a:off x="4161550" y="2941238"/>
            <a:ext cx="2321312" cy="3274971"/>
          </a:xfrm>
          <a:prstGeom prst="roundRect">
            <a:avLst>
              <a:gd name="adj" fmla="val 47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5A59EA33-51C5-499B-879E-8C0932ABB025}"/>
              </a:ext>
            </a:extLst>
          </p:cNvPr>
          <p:cNvSpPr/>
          <p:nvPr/>
        </p:nvSpPr>
        <p:spPr>
          <a:xfrm>
            <a:off x="800188" y="2941239"/>
            <a:ext cx="3159370" cy="3274971"/>
          </a:xfrm>
          <a:prstGeom prst="roundRect">
            <a:avLst>
              <a:gd name="adj" fmla="val 47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24512FE2-415B-44CD-80FD-C016619808D3}"/>
              </a:ext>
            </a:extLst>
          </p:cNvPr>
          <p:cNvSpPr/>
          <p:nvPr/>
        </p:nvSpPr>
        <p:spPr>
          <a:xfrm>
            <a:off x="794952" y="2048582"/>
            <a:ext cx="5652740" cy="628051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00B05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for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feature </a:t>
            </a:r>
            <a:r>
              <a:rPr lang="en-US" altLang="ko-KR" b="1" dirty="0">
                <a:solidFill>
                  <a:srgbClr val="00B05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in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폰가비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+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세티즌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:</a:t>
            </a:r>
          </a:p>
          <a:p>
            <a:pPr algn="ctr"/>
            <a:r>
              <a:rPr lang="en-US" altLang="ko-KR" b="1" dirty="0">
                <a:solidFill>
                  <a:srgbClr val="00B05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Print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( feature )</a:t>
            </a: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1F004803-7298-4099-BB7C-CF200B12989F}"/>
              </a:ext>
            </a:extLst>
          </p:cNvPr>
          <p:cNvSpPr/>
          <p:nvPr/>
        </p:nvSpPr>
        <p:spPr>
          <a:xfrm>
            <a:off x="7675685" y="2056602"/>
            <a:ext cx="3721363" cy="628051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00B05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for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feature </a:t>
            </a:r>
            <a:r>
              <a:rPr lang="en-US" altLang="ko-KR" b="1" dirty="0">
                <a:solidFill>
                  <a:srgbClr val="00B05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in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SmartGOAT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:</a:t>
            </a:r>
          </a:p>
          <a:p>
            <a:pPr algn="ctr"/>
            <a:r>
              <a:rPr lang="en-US" altLang="ko-KR" b="1" dirty="0">
                <a:solidFill>
                  <a:srgbClr val="00B05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Print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( feature )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11E7F14-7E0D-4EB8-B0CC-DED0A5CA1583}"/>
              </a:ext>
            </a:extLst>
          </p:cNvPr>
          <p:cNvSpPr txBox="1"/>
          <p:nvPr/>
        </p:nvSpPr>
        <p:spPr>
          <a:xfrm>
            <a:off x="583709" y="345588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Part 2</a:t>
            </a:r>
            <a:endParaRPr lang="ko-KR" altLang="en-US" dirty="0">
              <a:solidFill>
                <a:schemeClr val="accent4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E6D7B7C-F745-430D-B42E-D1959126BB99}"/>
              </a:ext>
            </a:extLst>
          </p:cNvPr>
          <p:cNvSpPr txBox="1"/>
          <p:nvPr/>
        </p:nvSpPr>
        <p:spPr>
          <a:xfrm>
            <a:off x="1394567" y="268644"/>
            <a:ext cx="34796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데이터 수집 </a:t>
            </a:r>
            <a:r>
              <a:rPr lang="en-US" altLang="ko-KR" sz="28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/ </a:t>
            </a:r>
            <a:r>
              <a:rPr lang="ko-KR" altLang="en-US" sz="2800" b="1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전처리</a:t>
            </a:r>
            <a:endParaRPr lang="en-US" altLang="ko-KR" sz="28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0C61FA89-3A4D-4E0F-8B07-EE127B07BE76}"/>
              </a:ext>
            </a:extLst>
          </p:cNvPr>
          <p:cNvCxnSpPr/>
          <p:nvPr/>
        </p:nvCxnSpPr>
        <p:spPr>
          <a:xfrm>
            <a:off x="711199" y="826143"/>
            <a:ext cx="11002683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4F65ED4D-4103-4AA8-AEC7-97B9B7D10BF8}"/>
              </a:ext>
            </a:extLst>
          </p:cNvPr>
          <p:cNvSpPr txBox="1"/>
          <p:nvPr/>
        </p:nvSpPr>
        <p:spPr>
          <a:xfrm>
            <a:off x="711198" y="942439"/>
            <a:ext cx="2706079" cy="646331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최종 데이터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ACF096-5F96-462D-AB11-3CDA6E98F281}"/>
              </a:ext>
            </a:extLst>
          </p:cNvPr>
          <p:cNvSpPr txBox="1"/>
          <p:nvPr/>
        </p:nvSpPr>
        <p:spPr>
          <a:xfrm>
            <a:off x="8110565" y="6468384"/>
            <a:ext cx="40669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600" dirty="0" err="1">
                <a:solidFill>
                  <a:schemeClr val="accent2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스마트갓</a:t>
            </a:r>
            <a:r>
              <a:rPr lang="ko-KR" altLang="en-US" sz="1600" dirty="0">
                <a:solidFill>
                  <a:schemeClr val="accent2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1600" dirty="0">
                <a:solidFill>
                  <a:schemeClr val="accent2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[ </a:t>
            </a:r>
            <a:r>
              <a:rPr lang="ko-KR" altLang="en-US" sz="1600" dirty="0" err="1">
                <a:solidFill>
                  <a:schemeClr val="accent2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중고폰</a:t>
            </a:r>
            <a:r>
              <a:rPr lang="ko-KR" altLang="en-US" sz="1600" dirty="0">
                <a:solidFill>
                  <a:schemeClr val="accent2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📱 가격 예측 프로젝트 </a:t>
            </a:r>
            <a:r>
              <a:rPr lang="en-US" altLang="ko-KR" sz="1600" dirty="0">
                <a:solidFill>
                  <a:schemeClr val="accent2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]</a:t>
            </a:r>
            <a:endParaRPr lang="ko-KR" altLang="en-US" sz="1600" dirty="0">
              <a:solidFill>
                <a:schemeClr val="accent2">
                  <a:lumMod val="5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7F23C2-6ED8-4F3F-B5B3-829EA6D24427}"/>
              </a:ext>
            </a:extLst>
          </p:cNvPr>
          <p:cNvSpPr txBox="1"/>
          <p:nvPr/>
        </p:nvSpPr>
        <p:spPr>
          <a:xfrm>
            <a:off x="4739457" y="486546"/>
            <a:ext cx="742532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▸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171B1893-C268-4722-A09B-D1602B2A54DD}"/>
              </a:ext>
            </a:extLst>
          </p:cNvPr>
          <p:cNvSpPr/>
          <p:nvPr/>
        </p:nvSpPr>
        <p:spPr>
          <a:xfrm>
            <a:off x="1854900" y="2747357"/>
            <a:ext cx="953145" cy="392219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폰가비</a:t>
            </a:r>
            <a:endParaRPr lang="ko-KR" altLang="en-US" dirty="0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0C034360-5DD1-4DEE-860E-216969EF9A72}"/>
              </a:ext>
            </a:extLst>
          </p:cNvPr>
          <p:cNvSpPr/>
          <p:nvPr/>
        </p:nvSpPr>
        <p:spPr>
          <a:xfrm>
            <a:off x="4836490" y="2745128"/>
            <a:ext cx="953145" cy="392219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세티즌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0002772-F78A-44A0-918E-9D511F5A817D}"/>
              </a:ext>
            </a:extLst>
          </p:cNvPr>
          <p:cNvSpPr/>
          <p:nvPr/>
        </p:nvSpPr>
        <p:spPr>
          <a:xfrm>
            <a:off x="883224" y="6128693"/>
            <a:ext cx="1078351" cy="23178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670 X 18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0542401-A28A-4D0A-9723-FBF45F3BA369}"/>
              </a:ext>
            </a:extLst>
          </p:cNvPr>
          <p:cNvSpPr/>
          <p:nvPr/>
        </p:nvSpPr>
        <p:spPr>
          <a:xfrm>
            <a:off x="4229246" y="6127068"/>
            <a:ext cx="1078351" cy="23178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2406 X 9</a:t>
            </a: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A6A96210-2339-42EF-856E-49DD88B860AF}"/>
              </a:ext>
            </a:extLst>
          </p:cNvPr>
          <p:cNvSpPr/>
          <p:nvPr/>
        </p:nvSpPr>
        <p:spPr>
          <a:xfrm>
            <a:off x="8972062" y="5039635"/>
            <a:ext cx="1158499" cy="767167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Target</a:t>
            </a:r>
          </a:p>
          <a:p>
            <a:pPr algn="ctr"/>
            <a:endParaRPr lang="en-US" altLang="ko-KR" sz="5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가격</a:t>
            </a:r>
            <a:endParaRPr lang="ko-KR" altLang="en-US" dirty="0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2F87E1A8-3026-482F-BB9E-6935A0E19D1D}"/>
              </a:ext>
            </a:extLst>
          </p:cNvPr>
          <p:cNvSpPr/>
          <p:nvPr/>
        </p:nvSpPr>
        <p:spPr>
          <a:xfrm>
            <a:off x="4447012" y="4015675"/>
            <a:ext cx="811030" cy="396401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시리즈</a:t>
            </a: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D216BED3-B0E7-4A12-8915-675EAD3F136D}"/>
              </a:ext>
            </a:extLst>
          </p:cNvPr>
          <p:cNvSpPr/>
          <p:nvPr/>
        </p:nvSpPr>
        <p:spPr>
          <a:xfrm>
            <a:off x="5350903" y="4018606"/>
            <a:ext cx="859853" cy="396401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모델</a:t>
            </a: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EE4FEECF-A9C6-4637-A7D2-F1A050D83524}"/>
              </a:ext>
            </a:extLst>
          </p:cNvPr>
          <p:cNvSpPr/>
          <p:nvPr/>
        </p:nvSpPr>
        <p:spPr>
          <a:xfrm>
            <a:off x="991664" y="3727278"/>
            <a:ext cx="933164" cy="396401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미세손상</a:t>
            </a: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D2B29795-C12B-458C-91D4-030A4441F8E1}"/>
              </a:ext>
            </a:extLst>
          </p:cNvPr>
          <p:cNvSpPr/>
          <p:nvPr/>
        </p:nvSpPr>
        <p:spPr>
          <a:xfrm>
            <a:off x="1956628" y="3729894"/>
            <a:ext cx="933164" cy="396401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외관손상</a:t>
            </a: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5FCED2BC-F710-43B1-B063-9F77AA553675}"/>
              </a:ext>
            </a:extLst>
          </p:cNvPr>
          <p:cNvSpPr/>
          <p:nvPr/>
        </p:nvSpPr>
        <p:spPr>
          <a:xfrm>
            <a:off x="1894973" y="4665775"/>
            <a:ext cx="811030" cy="396401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터치</a:t>
            </a: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9CB6519F-5906-496D-89AC-69141FA7B063}"/>
              </a:ext>
            </a:extLst>
          </p:cNvPr>
          <p:cNvSpPr/>
          <p:nvPr/>
        </p:nvSpPr>
        <p:spPr>
          <a:xfrm>
            <a:off x="1481186" y="5620305"/>
            <a:ext cx="811030" cy="396401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latin typeface="HY헤드라인M" panose="02030600000101010101" pitchFamily="18" charset="-127"/>
                <a:ea typeface="HY헤드라인M" panose="02030600000101010101" pitchFamily="18" charset="-127"/>
              </a:rPr>
              <a:t>마이크</a:t>
            </a:r>
            <a:endParaRPr lang="ko-KR" altLang="en-US" sz="1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F346EACE-E2E0-4910-A27A-2A70E4420AC3}"/>
              </a:ext>
            </a:extLst>
          </p:cNvPr>
          <p:cNvSpPr/>
          <p:nvPr/>
        </p:nvSpPr>
        <p:spPr>
          <a:xfrm>
            <a:off x="4420780" y="4747251"/>
            <a:ext cx="811030" cy="396401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용량</a:t>
            </a: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CE549B3F-2958-4167-BB05-C1AAF9E714CE}"/>
              </a:ext>
            </a:extLst>
          </p:cNvPr>
          <p:cNvSpPr/>
          <p:nvPr/>
        </p:nvSpPr>
        <p:spPr>
          <a:xfrm>
            <a:off x="2792290" y="4653863"/>
            <a:ext cx="811030" cy="396401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카메라</a:t>
            </a: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B86F783C-C513-4509-ACD6-1BE7F489760C}"/>
              </a:ext>
            </a:extLst>
          </p:cNvPr>
          <p:cNvSpPr/>
          <p:nvPr/>
        </p:nvSpPr>
        <p:spPr>
          <a:xfrm>
            <a:off x="2386775" y="5621330"/>
            <a:ext cx="811030" cy="396401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스피커</a:t>
            </a:r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CE4B697C-7AF5-4EC4-8C96-FA812636BBE2}"/>
              </a:ext>
            </a:extLst>
          </p:cNvPr>
          <p:cNvSpPr/>
          <p:nvPr/>
        </p:nvSpPr>
        <p:spPr>
          <a:xfrm>
            <a:off x="2916907" y="3727278"/>
            <a:ext cx="933164" cy="396401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화면잔상</a:t>
            </a: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E2FE092E-9783-42E7-A3B9-ADFF777CBF81}"/>
              </a:ext>
            </a:extLst>
          </p:cNvPr>
          <p:cNvSpPr/>
          <p:nvPr/>
        </p:nvSpPr>
        <p:spPr>
          <a:xfrm>
            <a:off x="2612986" y="4195331"/>
            <a:ext cx="933164" cy="396401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생체인식</a:t>
            </a: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EDB1E082-7932-4607-8C99-7738A3B52073}"/>
              </a:ext>
            </a:extLst>
          </p:cNvPr>
          <p:cNvSpPr/>
          <p:nvPr/>
        </p:nvSpPr>
        <p:spPr>
          <a:xfrm>
            <a:off x="2804147" y="5138169"/>
            <a:ext cx="933164" cy="396401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계정잠김</a:t>
            </a:r>
            <a:endParaRPr lang="ko-KR" altLang="en-US" sz="1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D5A0213C-5344-4C70-90A3-0975BA727D57}"/>
              </a:ext>
            </a:extLst>
          </p:cNvPr>
          <p:cNvSpPr/>
          <p:nvPr/>
        </p:nvSpPr>
        <p:spPr>
          <a:xfrm>
            <a:off x="994092" y="4194792"/>
            <a:ext cx="1491123" cy="396401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배터리성능저하</a:t>
            </a:r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8A283311-98A1-4062-B949-0499196677F7}"/>
              </a:ext>
            </a:extLst>
          </p:cNvPr>
          <p:cNvSpPr/>
          <p:nvPr/>
        </p:nvSpPr>
        <p:spPr>
          <a:xfrm>
            <a:off x="997656" y="4665776"/>
            <a:ext cx="811030" cy="396401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전원</a:t>
            </a:r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B994B5E7-58BF-49AD-AB3D-6AEB56EA947D}"/>
              </a:ext>
            </a:extLst>
          </p:cNvPr>
          <p:cNvSpPr/>
          <p:nvPr/>
        </p:nvSpPr>
        <p:spPr>
          <a:xfrm>
            <a:off x="1003054" y="5137403"/>
            <a:ext cx="811030" cy="396401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진동</a:t>
            </a:r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8EA0B004-5C24-4D6B-A32A-B5CBA1A38B64}"/>
              </a:ext>
            </a:extLst>
          </p:cNvPr>
          <p:cNvSpPr/>
          <p:nvPr/>
        </p:nvSpPr>
        <p:spPr>
          <a:xfrm>
            <a:off x="1904127" y="5135839"/>
            <a:ext cx="811030" cy="396401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충전</a:t>
            </a:r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AE4F480D-86B9-4BF7-AEFC-7106ED87CD82}"/>
              </a:ext>
            </a:extLst>
          </p:cNvPr>
          <p:cNvSpPr/>
          <p:nvPr/>
        </p:nvSpPr>
        <p:spPr>
          <a:xfrm>
            <a:off x="5323052" y="4747251"/>
            <a:ext cx="933165" cy="396401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제품상태</a:t>
            </a: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F7304046-0B11-4A4F-9E2C-BBD80A506414}"/>
              </a:ext>
            </a:extLst>
          </p:cNvPr>
          <p:cNvSpPr/>
          <p:nvPr/>
        </p:nvSpPr>
        <p:spPr>
          <a:xfrm>
            <a:off x="997656" y="3253363"/>
            <a:ext cx="811030" cy="396401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시리즈</a:t>
            </a:r>
          </a:p>
        </p:txBody>
      </p:sp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F61BBA1B-72D3-44AF-92C9-29C83C7FC07C}"/>
              </a:ext>
            </a:extLst>
          </p:cNvPr>
          <p:cNvSpPr/>
          <p:nvPr/>
        </p:nvSpPr>
        <p:spPr>
          <a:xfrm>
            <a:off x="1922064" y="3262156"/>
            <a:ext cx="859853" cy="396401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모델</a:t>
            </a:r>
          </a:p>
        </p:txBody>
      </p: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87B1F799-8AAB-436C-AB48-7BF644D1D947}"/>
              </a:ext>
            </a:extLst>
          </p:cNvPr>
          <p:cNvSpPr/>
          <p:nvPr/>
        </p:nvSpPr>
        <p:spPr>
          <a:xfrm>
            <a:off x="2905850" y="3263642"/>
            <a:ext cx="811030" cy="396401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용량</a:t>
            </a:r>
          </a:p>
        </p:txBody>
      </p:sp>
      <p:sp>
        <p:nvSpPr>
          <p:cNvPr id="7" name="십자형 6">
            <a:extLst>
              <a:ext uri="{FF2B5EF4-FFF2-40B4-BE49-F238E27FC236}">
                <a16:creationId xmlns:a16="http://schemas.microsoft.com/office/drawing/2014/main" id="{4EF6DFB7-2A83-46DA-B9E9-83ECAD9CFA56}"/>
              </a:ext>
            </a:extLst>
          </p:cNvPr>
          <p:cNvSpPr/>
          <p:nvPr/>
        </p:nvSpPr>
        <p:spPr>
          <a:xfrm>
            <a:off x="3863078" y="4331351"/>
            <a:ext cx="401510" cy="422030"/>
          </a:xfrm>
          <a:prstGeom prst="plus">
            <a:avLst>
              <a:gd name="adj" fmla="val 41789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같음 기호 7">
            <a:extLst>
              <a:ext uri="{FF2B5EF4-FFF2-40B4-BE49-F238E27FC236}">
                <a16:creationId xmlns:a16="http://schemas.microsoft.com/office/drawing/2014/main" id="{F79C1D39-1637-4E25-8144-218B0A9918F1}"/>
              </a:ext>
            </a:extLst>
          </p:cNvPr>
          <p:cNvSpPr/>
          <p:nvPr/>
        </p:nvSpPr>
        <p:spPr>
          <a:xfrm>
            <a:off x="6574104" y="4398539"/>
            <a:ext cx="924824" cy="348712"/>
          </a:xfrm>
          <a:prstGeom prst="mathEqual">
            <a:avLst>
              <a:gd name="adj1" fmla="val 23520"/>
              <a:gd name="adj2" fmla="val 1176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398335AD-4C65-4438-8D6A-7E5276CDCFE8}"/>
              </a:ext>
            </a:extLst>
          </p:cNvPr>
          <p:cNvSpPr/>
          <p:nvPr/>
        </p:nvSpPr>
        <p:spPr>
          <a:xfrm>
            <a:off x="7671442" y="2941238"/>
            <a:ext cx="3720370" cy="1676289"/>
          </a:xfrm>
          <a:prstGeom prst="roundRect">
            <a:avLst>
              <a:gd name="adj" fmla="val 47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사각형: 둥근 모서리 62">
            <a:extLst>
              <a:ext uri="{FF2B5EF4-FFF2-40B4-BE49-F238E27FC236}">
                <a16:creationId xmlns:a16="http://schemas.microsoft.com/office/drawing/2014/main" id="{5DA9ADD6-30D1-41D8-82E1-A7C1CBB600EE}"/>
              </a:ext>
            </a:extLst>
          </p:cNvPr>
          <p:cNvSpPr/>
          <p:nvPr/>
        </p:nvSpPr>
        <p:spPr>
          <a:xfrm>
            <a:off x="8811239" y="2745127"/>
            <a:ext cx="1480146" cy="392219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SmartGOAT</a:t>
            </a:r>
            <a:endParaRPr lang="ko-KR" altLang="en-US" dirty="0"/>
          </a:p>
        </p:txBody>
      </p:sp>
      <p:sp>
        <p:nvSpPr>
          <p:cNvPr id="66" name="사각형: 둥근 모서리 65">
            <a:extLst>
              <a:ext uri="{FF2B5EF4-FFF2-40B4-BE49-F238E27FC236}">
                <a16:creationId xmlns:a16="http://schemas.microsoft.com/office/drawing/2014/main" id="{5A870E67-622F-4F15-BB74-D8F21E628F94}"/>
              </a:ext>
            </a:extLst>
          </p:cNvPr>
          <p:cNvSpPr/>
          <p:nvPr/>
        </p:nvSpPr>
        <p:spPr>
          <a:xfrm>
            <a:off x="8411215" y="3925478"/>
            <a:ext cx="933164" cy="396401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제품상태</a:t>
            </a:r>
          </a:p>
        </p:txBody>
      </p:sp>
      <p:sp>
        <p:nvSpPr>
          <p:cNvPr id="67" name="사각형: 둥근 모서리 66">
            <a:extLst>
              <a:ext uri="{FF2B5EF4-FFF2-40B4-BE49-F238E27FC236}">
                <a16:creationId xmlns:a16="http://schemas.microsoft.com/office/drawing/2014/main" id="{C0CE7AF7-F2A2-4430-8BA3-BC328B5E03D7}"/>
              </a:ext>
            </a:extLst>
          </p:cNvPr>
          <p:cNvSpPr/>
          <p:nvPr/>
        </p:nvSpPr>
        <p:spPr>
          <a:xfrm>
            <a:off x="8184645" y="3333211"/>
            <a:ext cx="811030" cy="396401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시리즈</a:t>
            </a:r>
          </a:p>
        </p:txBody>
      </p:sp>
      <p:sp>
        <p:nvSpPr>
          <p:cNvPr id="68" name="사각형: 둥근 모서리 67">
            <a:extLst>
              <a:ext uri="{FF2B5EF4-FFF2-40B4-BE49-F238E27FC236}">
                <a16:creationId xmlns:a16="http://schemas.microsoft.com/office/drawing/2014/main" id="{313BDCCD-18D5-4D34-9E91-13103972A2DF}"/>
              </a:ext>
            </a:extLst>
          </p:cNvPr>
          <p:cNvSpPr/>
          <p:nvPr/>
        </p:nvSpPr>
        <p:spPr>
          <a:xfrm>
            <a:off x="9546015" y="3330877"/>
            <a:ext cx="859853" cy="396401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모델</a:t>
            </a:r>
          </a:p>
        </p:txBody>
      </p:sp>
      <p:sp>
        <p:nvSpPr>
          <p:cNvPr id="69" name="사각형: 둥근 모서리 68">
            <a:extLst>
              <a:ext uri="{FF2B5EF4-FFF2-40B4-BE49-F238E27FC236}">
                <a16:creationId xmlns:a16="http://schemas.microsoft.com/office/drawing/2014/main" id="{E3FD1C68-DAB7-4913-8A51-5D7DA4D84393}"/>
              </a:ext>
            </a:extLst>
          </p:cNvPr>
          <p:cNvSpPr/>
          <p:nvPr/>
        </p:nvSpPr>
        <p:spPr>
          <a:xfrm>
            <a:off x="10084152" y="3920809"/>
            <a:ext cx="811030" cy="369941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용량</a:t>
            </a:r>
          </a:p>
        </p:txBody>
      </p:sp>
    </p:spTree>
    <p:extLst>
      <p:ext uri="{BB962C8B-B14F-4D97-AF65-F5344CB8AC3E}">
        <p14:creationId xmlns:p14="http://schemas.microsoft.com/office/powerpoint/2010/main" val="492079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"/>
                                  </p:iterate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2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2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"/>
                                  </p:iterate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"/>
                                  </p:iterate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2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2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"/>
                                  </p:iterate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2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2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"/>
                                  </p:iterate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"/>
                                  </p:iterate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"/>
                                  </p:iterate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"/>
                                  </p:iterate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"/>
                                  </p:iterate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"/>
                                  </p:iterate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"/>
                                  </p:iterate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"/>
                                  </p:iterate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2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2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2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250"/>
                            </p:stCondLst>
                            <p:childTnLst>
                              <p:par>
                                <p:cTn id="106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"/>
                                  </p:iterate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2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9" dur="2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2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500"/>
                            </p:stCondLst>
                            <p:childTnLst>
                              <p:par>
                                <p:cTn id="112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"/>
                                  </p:iterate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2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25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25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750"/>
                            </p:stCondLst>
                            <p:childTnLst>
                              <p:par>
                                <p:cTn id="118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"/>
                                  </p:iterate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2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1" dur="2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2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1000"/>
                            </p:stCondLst>
                            <p:childTnLst>
                              <p:par>
                                <p:cTn id="124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"/>
                                  </p:iterate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2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7" dur="25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25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4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8" grpId="0" animBg="1"/>
      <p:bldP spid="29" grpId="0" animBg="1"/>
      <p:bldP spid="31" grpId="0" animBg="1"/>
      <p:bldP spid="32" grpId="0" animBg="1"/>
      <p:bldP spid="34" grpId="0" animBg="1"/>
      <p:bldP spid="36" grpId="0" animBg="1"/>
      <p:bldP spid="37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6" grpId="0" animBg="1"/>
      <p:bldP spid="47" grpId="0" animBg="1"/>
      <p:bldP spid="48" grpId="0" animBg="1"/>
      <p:bldP spid="53" grpId="0" animBg="1"/>
      <p:bldP spid="49" grpId="0" animBg="1"/>
      <p:bldP spid="58" grpId="0" animBg="1"/>
      <p:bldP spid="60" grpId="0" animBg="1"/>
      <p:bldP spid="66" grpId="0" animBg="1"/>
      <p:bldP spid="67" grpId="0" animBg="1"/>
      <p:bldP spid="68" grpId="0" animBg="1"/>
      <p:bldP spid="6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2AC2C0C4-61BB-4ECB-866A-DDBB85222A4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-1"/>
            <a:ext cx="6096000" cy="6858001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6A426CD6-95CA-4223-8159-246E15BC2F22}"/>
              </a:ext>
            </a:extLst>
          </p:cNvPr>
          <p:cNvGrpSpPr/>
          <p:nvPr/>
        </p:nvGrpSpPr>
        <p:grpSpPr>
          <a:xfrm>
            <a:off x="1132287" y="1441026"/>
            <a:ext cx="4788490" cy="2118500"/>
            <a:chOff x="901700" y="2889659"/>
            <a:chExt cx="3338065" cy="1169441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A877D44-D15F-4F6E-9DB8-C33E1BFCAAA9}"/>
                </a:ext>
              </a:extLst>
            </p:cNvPr>
            <p:cNvSpPr txBox="1"/>
            <p:nvPr/>
          </p:nvSpPr>
          <p:spPr>
            <a:xfrm>
              <a:off x="901700" y="2889659"/>
              <a:ext cx="1648471" cy="560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0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Part 3</a:t>
              </a:r>
              <a:endParaRPr lang="ko-KR" altLang="en-US" sz="6000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7B782F0-CDE8-4333-BA12-9F4BE3C7FCD7}"/>
                </a:ext>
              </a:extLst>
            </p:cNvPr>
            <p:cNvSpPr txBox="1"/>
            <p:nvPr/>
          </p:nvSpPr>
          <p:spPr>
            <a:xfrm>
              <a:off x="901700" y="3498440"/>
              <a:ext cx="3338065" cy="560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6000" spc="-300" dirty="0">
                  <a:solidFill>
                    <a:schemeClr val="accent2">
                      <a:lumMod val="50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데이터 시각화</a:t>
              </a:r>
              <a:endParaRPr lang="ko-KR" altLang="en-US" sz="6000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2018236D-DD5B-4819-8293-47A9F4E5F12A}"/>
              </a:ext>
            </a:extLst>
          </p:cNvPr>
          <p:cNvSpPr txBox="1"/>
          <p:nvPr/>
        </p:nvSpPr>
        <p:spPr>
          <a:xfrm>
            <a:off x="1227703" y="3908070"/>
            <a:ext cx="4080146" cy="16970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● 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feature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별 가격 분포</a:t>
            </a:r>
            <a:endParaRPr lang="en-US" altLang="ko-KR" sz="2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● 시리즈별 매물 건수</a:t>
            </a:r>
            <a:endParaRPr lang="en-US" altLang="ko-KR" sz="2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● 기능 </a:t>
            </a:r>
            <a:r>
              <a:rPr lang="ko-KR" altLang="en-US" sz="24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불량별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가격</a:t>
            </a:r>
            <a:endParaRPr lang="en-US" altLang="ko-KR" sz="2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E469C1A-3ADF-4C34-9AC3-1B6569485C0A}"/>
              </a:ext>
            </a:extLst>
          </p:cNvPr>
          <p:cNvSpPr txBox="1"/>
          <p:nvPr/>
        </p:nvSpPr>
        <p:spPr>
          <a:xfrm>
            <a:off x="8110565" y="6468384"/>
            <a:ext cx="40669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600" dirty="0" err="1">
                <a:solidFill>
                  <a:schemeClr val="accent2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스마트갓</a:t>
            </a:r>
            <a:r>
              <a:rPr lang="ko-KR" altLang="en-US" sz="1600" dirty="0">
                <a:solidFill>
                  <a:schemeClr val="accent2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1600" dirty="0">
                <a:solidFill>
                  <a:schemeClr val="accent2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[ </a:t>
            </a:r>
            <a:r>
              <a:rPr lang="ko-KR" altLang="en-US" sz="1600" dirty="0" err="1">
                <a:solidFill>
                  <a:schemeClr val="accent2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중고폰</a:t>
            </a:r>
            <a:r>
              <a:rPr lang="ko-KR" altLang="en-US" sz="1600" dirty="0">
                <a:solidFill>
                  <a:schemeClr val="accent2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📱 가격 예측 프로젝트 </a:t>
            </a:r>
            <a:r>
              <a:rPr lang="en-US" altLang="ko-KR" sz="1600" dirty="0">
                <a:solidFill>
                  <a:schemeClr val="accent2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]</a:t>
            </a:r>
            <a:endParaRPr lang="ko-KR" altLang="en-US" sz="1600" dirty="0">
              <a:solidFill>
                <a:schemeClr val="accent2">
                  <a:lumMod val="5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1051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468910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spc="-300" dirty="0">
                <a:solidFill>
                  <a:schemeClr val="accent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제품상태 분류 기준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735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3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19898F9-5BBB-4FC6-A275-1A9438ACEAC3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5180B5A-26EB-47C9-9C46-411DB862974C}"/>
              </a:ext>
            </a:extLst>
          </p:cNvPr>
          <p:cNvSpPr/>
          <p:nvPr/>
        </p:nvSpPr>
        <p:spPr>
          <a:xfrm>
            <a:off x="3464787" y="1872046"/>
            <a:ext cx="2171189" cy="37317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미세 손상 없음</a:t>
            </a:r>
            <a:endParaRPr lang="en-US" altLang="ko-KR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기타 손상 없음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9A96EA7-BD42-4CD2-B79B-00BD7156E15F}"/>
              </a:ext>
            </a:extLst>
          </p:cNvPr>
          <p:cNvSpPr/>
          <p:nvPr/>
        </p:nvSpPr>
        <p:spPr>
          <a:xfrm>
            <a:off x="3464787" y="1872044"/>
            <a:ext cx="2171189" cy="64268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BB295EF-9433-447A-B4BD-5527A8EE3567}"/>
              </a:ext>
            </a:extLst>
          </p:cNvPr>
          <p:cNvSpPr/>
          <p:nvPr/>
        </p:nvSpPr>
        <p:spPr>
          <a:xfrm>
            <a:off x="6398657" y="1872046"/>
            <a:ext cx="2171189" cy="37317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미세 손상 있음</a:t>
            </a:r>
            <a:endParaRPr lang="en-US" altLang="ko-KR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기타 손상 없음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76BEDC9-E4F5-4FDD-9862-C3CA0A682E01}"/>
              </a:ext>
            </a:extLst>
          </p:cNvPr>
          <p:cNvSpPr/>
          <p:nvPr/>
        </p:nvSpPr>
        <p:spPr>
          <a:xfrm>
            <a:off x="9332527" y="1872046"/>
            <a:ext cx="2171189" cy="37317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그 외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4064715-5234-4809-A360-10B709E74E9C}"/>
              </a:ext>
            </a:extLst>
          </p:cNvPr>
          <p:cNvSpPr txBox="1"/>
          <p:nvPr/>
        </p:nvSpPr>
        <p:spPr>
          <a:xfrm>
            <a:off x="4326093" y="1994324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상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276E59E6-98F0-4211-99E9-58F6D3C81AA2}"/>
              </a:ext>
            </a:extLst>
          </p:cNvPr>
          <p:cNvSpPr/>
          <p:nvPr/>
        </p:nvSpPr>
        <p:spPr>
          <a:xfrm>
            <a:off x="6398656" y="1872044"/>
            <a:ext cx="2171189" cy="64268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3715BC6-C532-4513-A514-9C1EC4DC4A63}"/>
              </a:ext>
            </a:extLst>
          </p:cNvPr>
          <p:cNvSpPr txBox="1"/>
          <p:nvPr/>
        </p:nvSpPr>
        <p:spPr>
          <a:xfrm>
            <a:off x="7284683" y="1994324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중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1F13B856-63DB-43F5-9F1D-24C34931D24D}"/>
              </a:ext>
            </a:extLst>
          </p:cNvPr>
          <p:cNvSpPr/>
          <p:nvPr/>
        </p:nvSpPr>
        <p:spPr>
          <a:xfrm>
            <a:off x="9332525" y="1872044"/>
            <a:ext cx="2171189" cy="64268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53CBD19-F4F3-43D9-A8D7-BB42F4B3179C}"/>
              </a:ext>
            </a:extLst>
          </p:cNvPr>
          <p:cNvSpPr txBox="1"/>
          <p:nvPr/>
        </p:nvSpPr>
        <p:spPr>
          <a:xfrm>
            <a:off x="10219404" y="1994324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하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BF477B6-0515-482A-AF0C-22CF2BCFE024}"/>
              </a:ext>
            </a:extLst>
          </p:cNvPr>
          <p:cNvSpPr/>
          <p:nvPr/>
        </p:nvSpPr>
        <p:spPr>
          <a:xfrm>
            <a:off x="3464784" y="2485934"/>
            <a:ext cx="2171186" cy="154454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사용했으나 </a:t>
            </a:r>
            <a:endParaRPr lang="en-US" altLang="ko-KR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ko-KR" altLang="en-US" dirty="0" err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새제품</a:t>
            </a:r>
            <a:r>
              <a:rPr lang="ko-KR" altLang="en-US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수준</a:t>
            </a:r>
            <a:r>
              <a:rPr lang="en-US" altLang="ko-KR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dirty="0" err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무흠집</a:t>
            </a:r>
            <a:r>
              <a:rPr lang="en-US" altLang="ko-KR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lang="ko-KR" altLang="en-US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06051707-429B-48BE-8745-5F091EE80178}"/>
              </a:ext>
            </a:extLst>
          </p:cNvPr>
          <p:cNvSpPr/>
          <p:nvPr/>
        </p:nvSpPr>
        <p:spPr>
          <a:xfrm>
            <a:off x="6398649" y="2503904"/>
            <a:ext cx="2171186" cy="154454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생활 흠집 외</a:t>
            </a:r>
            <a:endParaRPr lang="en-US" altLang="ko-KR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제품상태 양호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70CF1208-437A-4AA6-9850-25FA7695CF61}"/>
              </a:ext>
            </a:extLst>
          </p:cNvPr>
          <p:cNvSpPr/>
          <p:nvPr/>
        </p:nvSpPr>
        <p:spPr>
          <a:xfrm>
            <a:off x="9332508" y="2514727"/>
            <a:ext cx="2171186" cy="154454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번인</a:t>
            </a:r>
            <a:r>
              <a:rPr lang="en-US" altLang="ko-KR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/</a:t>
            </a:r>
            <a:r>
              <a:rPr lang="ko-KR" altLang="en-US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잔상</a:t>
            </a:r>
            <a:r>
              <a:rPr lang="en-US" altLang="ko-KR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/</a:t>
            </a:r>
            <a:r>
              <a:rPr lang="ko-KR" altLang="en-US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일부파손</a:t>
            </a: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5A7CA1ED-A4DB-42F9-891B-D19511B72E19}"/>
              </a:ext>
            </a:extLst>
          </p:cNvPr>
          <p:cNvSpPr/>
          <p:nvPr/>
        </p:nvSpPr>
        <p:spPr>
          <a:xfrm>
            <a:off x="530915" y="1872046"/>
            <a:ext cx="1357424" cy="37317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ko-KR" altLang="en-US" dirty="0" err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폰가비</a:t>
            </a:r>
            <a:endParaRPr lang="ko-KR" altLang="en-US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17F13DE2-4BEC-404B-A8A8-A43FE5CF9A47}"/>
              </a:ext>
            </a:extLst>
          </p:cNvPr>
          <p:cNvSpPr/>
          <p:nvPr/>
        </p:nvSpPr>
        <p:spPr>
          <a:xfrm>
            <a:off x="530913" y="1872044"/>
            <a:ext cx="1357424" cy="64268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2A9027F-DB02-41E9-8ADF-893F0F01A39C}"/>
              </a:ext>
            </a:extLst>
          </p:cNvPr>
          <p:cNvSpPr txBox="1"/>
          <p:nvPr/>
        </p:nvSpPr>
        <p:spPr>
          <a:xfrm>
            <a:off x="688284" y="2008720"/>
            <a:ext cx="1033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플랫폼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17F38499-1247-4E97-BD93-C69D84553AE6}"/>
              </a:ext>
            </a:extLst>
          </p:cNvPr>
          <p:cNvSpPr/>
          <p:nvPr/>
        </p:nvSpPr>
        <p:spPr>
          <a:xfrm>
            <a:off x="530895" y="2514727"/>
            <a:ext cx="1357422" cy="154454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세티즌</a:t>
            </a:r>
            <a:endParaRPr lang="ko-KR" altLang="en-US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0E02483E-82F8-48C1-A8EE-77D7CBFFE817}"/>
              </a:ext>
            </a:extLst>
          </p:cNvPr>
          <p:cNvSpPr/>
          <p:nvPr/>
        </p:nvSpPr>
        <p:spPr>
          <a:xfrm>
            <a:off x="2368132" y="3560208"/>
            <a:ext cx="616814" cy="578940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0794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7921CCC-0149-4109-8BAA-AEA50D3C4BBF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8BFF80B-3370-4048-ADC5-F4CEA89A16B8}"/>
              </a:ext>
            </a:extLst>
          </p:cNvPr>
          <p:cNvSpPr txBox="1"/>
          <p:nvPr/>
        </p:nvSpPr>
        <p:spPr>
          <a:xfrm>
            <a:off x="583709" y="924602"/>
            <a:ext cx="3377708" cy="523220"/>
          </a:xfrm>
          <a:prstGeom prst="rect">
            <a:avLst/>
          </a:prstGeom>
          <a:solidFill>
            <a:srgbClr val="E5E3E4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시리즈별 매물 건수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C73DD14-B5CE-48AF-A0D2-97858F4B462B}"/>
              </a:ext>
            </a:extLst>
          </p:cNvPr>
          <p:cNvSpPr txBox="1"/>
          <p:nvPr/>
        </p:nvSpPr>
        <p:spPr>
          <a:xfrm>
            <a:off x="583709" y="345588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Part 3</a:t>
            </a:r>
            <a:endParaRPr lang="ko-KR" altLang="en-US" dirty="0">
              <a:solidFill>
                <a:schemeClr val="accent4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549E54A-F9AE-405F-92C3-4CE8CEDC8B23}"/>
              </a:ext>
            </a:extLst>
          </p:cNvPr>
          <p:cNvSpPr txBox="1"/>
          <p:nvPr/>
        </p:nvSpPr>
        <p:spPr>
          <a:xfrm>
            <a:off x="1158012" y="268644"/>
            <a:ext cx="31154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데이터 시각화</a:t>
            </a:r>
            <a:endParaRPr lang="en-US" altLang="ko-KR" sz="28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EE244E23-E6B4-4547-B5A7-EF702D121D82}"/>
              </a:ext>
            </a:extLst>
          </p:cNvPr>
          <p:cNvCxnSpPr/>
          <p:nvPr/>
        </p:nvCxnSpPr>
        <p:spPr>
          <a:xfrm>
            <a:off x="711199" y="826143"/>
            <a:ext cx="11002683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D9A7373-7DA4-474D-BE79-2118FEF50C8A}"/>
              </a:ext>
            </a:extLst>
          </p:cNvPr>
          <p:cNvSpPr txBox="1"/>
          <p:nvPr/>
        </p:nvSpPr>
        <p:spPr>
          <a:xfrm>
            <a:off x="4147219" y="924602"/>
            <a:ext cx="3377708" cy="523220"/>
          </a:xfrm>
          <a:prstGeom prst="rect">
            <a:avLst/>
          </a:prstGeom>
          <a:solidFill>
            <a:srgbClr val="E5E3E4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spc="-3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폰가비</a:t>
            </a:r>
            <a:endParaRPr lang="ko-KR" altLang="en-US" sz="2800" spc="-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88C9FEC-BAC1-4773-A136-6C3484CC65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1978" y="1728084"/>
            <a:ext cx="7492294" cy="473493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4C45B8D-3E01-4063-B558-0375F1FE79D9}"/>
              </a:ext>
            </a:extLst>
          </p:cNvPr>
          <p:cNvSpPr txBox="1"/>
          <p:nvPr/>
        </p:nvSpPr>
        <p:spPr>
          <a:xfrm>
            <a:off x="8110565" y="6468384"/>
            <a:ext cx="40669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600" dirty="0" err="1">
                <a:solidFill>
                  <a:schemeClr val="accent2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스마트갓</a:t>
            </a:r>
            <a:r>
              <a:rPr lang="ko-KR" altLang="en-US" sz="1600" dirty="0">
                <a:solidFill>
                  <a:schemeClr val="accent2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1600" dirty="0">
                <a:solidFill>
                  <a:schemeClr val="accent2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[ </a:t>
            </a:r>
            <a:r>
              <a:rPr lang="ko-KR" altLang="en-US" sz="1600" dirty="0" err="1">
                <a:solidFill>
                  <a:schemeClr val="accent2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중고폰</a:t>
            </a:r>
            <a:r>
              <a:rPr lang="ko-KR" altLang="en-US" sz="1600" dirty="0">
                <a:solidFill>
                  <a:schemeClr val="accent2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📱 가격 예측 프로젝트 </a:t>
            </a:r>
            <a:r>
              <a:rPr lang="en-US" altLang="ko-KR" sz="1600" dirty="0">
                <a:solidFill>
                  <a:schemeClr val="accent2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]</a:t>
            </a:r>
            <a:endParaRPr lang="ko-KR" altLang="en-US" sz="1600" dirty="0">
              <a:solidFill>
                <a:schemeClr val="accent2">
                  <a:lumMod val="5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48444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7921CCC-0149-4109-8BAA-AEA50D3C4BBF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8BFF80B-3370-4048-ADC5-F4CEA89A16B8}"/>
              </a:ext>
            </a:extLst>
          </p:cNvPr>
          <p:cNvSpPr txBox="1"/>
          <p:nvPr/>
        </p:nvSpPr>
        <p:spPr>
          <a:xfrm>
            <a:off x="583709" y="924602"/>
            <a:ext cx="3377708" cy="523220"/>
          </a:xfrm>
          <a:prstGeom prst="rect">
            <a:avLst/>
          </a:prstGeom>
          <a:solidFill>
            <a:srgbClr val="E5E3E4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시리즈별 매물 건수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C73DD14-B5CE-48AF-A0D2-97858F4B462B}"/>
              </a:ext>
            </a:extLst>
          </p:cNvPr>
          <p:cNvSpPr txBox="1"/>
          <p:nvPr/>
        </p:nvSpPr>
        <p:spPr>
          <a:xfrm>
            <a:off x="583709" y="345588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Part 3</a:t>
            </a:r>
            <a:endParaRPr lang="ko-KR" altLang="en-US" dirty="0">
              <a:solidFill>
                <a:schemeClr val="accent4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549E54A-F9AE-405F-92C3-4CE8CEDC8B23}"/>
              </a:ext>
            </a:extLst>
          </p:cNvPr>
          <p:cNvSpPr txBox="1"/>
          <p:nvPr/>
        </p:nvSpPr>
        <p:spPr>
          <a:xfrm>
            <a:off x="1158012" y="268644"/>
            <a:ext cx="31154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데이터 시각화</a:t>
            </a:r>
            <a:endParaRPr lang="en-US" altLang="ko-KR" sz="28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EE244E23-E6B4-4547-B5A7-EF702D121D82}"/>
              </a:ext>
            </a:extLst>
          </p:cNvPr>
          <p:cNvCxnSpPr/>
          <p:nvPr/>
        </p:nvCxnSpPr>
        <p:spPr>
          <a:xfrm>
            <a:off x="711199" y="826143"/>
            <a:ext cx="11002683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D9A7373-7DA4-474D-BE79-2118FEF50C8A}"/>
              </a:ext>
            </a:extLst>
          </p:cNvPr>
          <p:cNvSpPr txBox="1"/>
          <p:nvPr/>
        </p:nvSpPr>
        <p:spPr>
          <a:xfrm>
            <a:off x="4147219" y="924602"/>
            <a:ext cx="3377708" cy="523220"/>
          </a:xfrm>
          <a:prstGeom prst="rect">
            <a:avLst/>
          </a:prstGeom>
          <a:solidFill>
            <a:srgbClr val="E5E3E4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spc="-3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폰가비</a:t>
            </a:r>
            <a:endParaRPr lang="ko-KR" altLang="en-US" sz="2800" spc="-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88C9FEC-BAC1-4773-A136-6C3484CC65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1978" y="1728084"/>
            <a:ext cx="7492294" cy="4734937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B78DE6B1-AA02-4EF7-B773-73A50B9CB1C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>
              <a:alpha val="8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136307-7839-4AAC-BE97-37E0EAD68531}"/>
              </a:ext>
            </a:extLst>
          </p:cNvPr>
          <p:cNvSpPr txBox="1"/>
          <p:nvPr/>
        </p:nvSpPr>
        <p:spPr>
          <a:xfrm>
            <a:off x="1158013" y="2440204"/>
            <a:ext cx="104429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최신 시리즈의 </a:t>
            </a:r>
            <a:r>
              <a:rPr lang="en-US" altLang="ko-KR" sz="3200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</a:t>
            </a:r>
            <a:r>
              <a:rPr lang="ko-KR" altLang="en-US" sz="3200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세대 전 </a:t>
            </a:r>
            <a:r>
              <a:rPr lang="ko-KR" altLang="en-US" sz="3200" dirty="0" err="1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중고폰</a:t>
            </a:r>
            <a:r>
              <a:rPr lang="ko-KR" altLang="en-US" sz="3200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매물 건수가 가장 많음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59C9DC-FCA8-4BEF-9AA2-1F11962ED0A7}"/>
              </a:ext>
            </a:extLst>
          </p:cNvPr>
          <p:cNvSpPr txBox="1"/>
          <p:nvPr/>
        </p:nvSpPr>
        <p:spPr>
          <a:xfrm>
            <a:off x="8110565" y="6468384"/>
            <a:ext cx="40669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600" dirty="0" err="1">
                <a:solidFill>
                  <a:schemeClr val="accent2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스마트갓</a:t>
            </a:r>
            <a:r>
              <a:rPr lang="ko-KR" altLang="en-US" sz="1600" dirty="0">
                <a:solidFill>
                  <a:schemeClr val="accent2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1600" dirty="0">
                <a:solidFill>
                  <a:schemeClr val="accent2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[ </a:t>
            </a:r>
            <a:r>
              <a:rPr lang="ko-KR" altLang="en-US" sz="1600" dirty="0" err="1">
                <a:solidFill>
                  <a:schemeClr val="accent2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중고폰</a:t>
            </a:r>
            <a:r>
              <a:rPr lang="ko-KR" altLang="en-US" sz="1600" dirty="0">
                <a:solidFill>
                  <a:schemeClr val="accent2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📱 가격 예측 프로젝트 </a:t>
            </a:r>
            <a:r>
              <a:rPr lang="en-US" altLang="ko-KR" sz="1600" dirty="0">
                <a:solidFill>
                  <a:schemeClr val="accent2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]</a:t>
            </a:r>
            <a:endParaRPr lang="ko-KR" altLang="en-US" sz="1600" dirty="0">
              <a:solidFill>
                <a:schemeClr val="accent2">
                  <a:lumMod val="5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24090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7921CCC-0149-4109-8BAA-AEA50D3C4BBF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8BFF80B-3370-4048-ADC5-F4CEA89A16B8}"/>
              </a:ext>
            </a:extLst>
          </p:cNvPr>
          <p:cNvSpPr txBox="1"/>
          <p:nvPr/>
        </p:nvSpPr>
        <p:spPr>
          <a:xfrm>
            <a:off x="583709" y="924602"/>
            <a:ext cx="3377708" cy="523220"/>
          </a:xfrm>
          <a:prstGeom prst="rect">
            <a:avLst/>
          </a:prstGeom>
          <a:solidFill>
            <a:srgbClr val="E5E3E4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시리즈별 매물 건수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C73DD14-B5CE-48AF-A0D2-97858F4B462B}"/>
              </a:ext>
            </a:extLst>
          </p:cNvPr>
          <p:cNvSpPr txBox="1"/>
          <p:nvPr/>
        </p:nvSpPr>
        <p:spPr>
          <a:xfrm>
            <a:off x="583709" y="345588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Part 3</a:t>
            </a:r>
            <a:endParaRPr lang="ko-KR" altLang="en-US" dirty="0">
              <a:solidFill>
                <a:schemeClr val="accent4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549E54A-F9AE-405F-92C3-4CE8CEDC8B23}"/>
              </a:ext>
            </a:extLst>
          </p:cNvPr>
          <p:cNvSpPr txBox="1"/>
          <p:nvPr/>
        </p:nvSpPr>
        <p:spPr>
          <a:xfrm>
            <a:off x="1158012" y="268644"/>
            <a:ext cx="31154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데이터 시각화</a:t>
            </a:r>
            <a:endParaRPr lang="en-US" altLang="ko-KR" sz="28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EE244E23-E6B4-4547-B5A7-EF702D121D82}"/>
              </a:ext>
            </a:extLst>
          </p:cNvPr>
          <p:cNvCxnSpPr/>
          <p:nvPr/>
        </p:nvCxnSpPr>
        <p:spPr>
          <a:xfrm>
            <a:off x="711199" y="826143"/>
            <a:ext cx="11002683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5818917-52A1-4A25-B6C5-79119B851851}"/>
              </a:ext>
            </a:extLst>
          </p:cNvPr>
          <p:cNvSpPr txBox="1"/>
          <p:nvPr/>
        </p:nvSpPr>
        <p:spPr>
          <a:xfrm>
            <a:off x="4147219" y="924602"/>
            <a:ext cx="3377708" cy="523220"/>
          </a:xfrm>
          <a:prstGeom prst="rect">
            <a:avLst/>
          </a:prstGeom>
          <a:solidFill>
            <a:srgbClr val="E5E3E4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spc="-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세티즌</a:t>
            </a:r>
            <a:endParaRPr lang="ko-KR" altLang="en-US" sz="2800" spc="-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C468A80-E705-41C0-BCC1-329A4E58F1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405" y="1790927"/>
            <a:ext cx="9517335" cy="433619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D81BB86-6DA3-47D0-BD98-7DC458CDA39A}"/>
              </a:ext>
            </a:extLst>
          </p:cNvPr>
          <p:cNvSpPr txBox="1"/>
          <p:nvPr/>
        </p:nvSpPr>
        <p:spPr>
          <a:xfrm>
            <a:off x="8110565" y="6468384"/>
            <a:ext cx="40669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600" dirty="0" err="1">
                <a:solidFill>
                  <a:schemeClr val="accent2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스마트갓</a:t>
            </a:r>
            <a:r>
              <a:rPr lang="ko-KR" altLang="en-US" sz="1600" dirty="0">
                <a:solidFill>
                  <a:schemeClr val="accent2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1600" dirty="0">
                <a:solidFill>
                  <a:schemeClr val="accent2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[ </a:t>
            </a:r>
            <a:r>
              <a:rPr lang="ko-KR" altLang="en-US" sz="1600" dirty="0" err="1">
                <a:solidFill>
                  <a:schemeClr val="accent2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중고폰</a:t>
            </a:r>
            <a:r>
              <a:rPr lang="ko-KR" altLang="en-US" sz="1600" dirty="0">
                <a:solidFill>
                  <a:schemeClr val="accent2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📱 가격 예측 프로젝트 </a:t>
            </a:r>
            <a:r>
              <a:rPr lang="en-US" altLang="ko-KR" sz="1600" dirty="0">
                <a:solidFill>
                  <a:schemeClr val="accent2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]</a:t>
            </a:r>
            <a:endParaRPr lang="ko-KR" altLang="en-US" sz="1600" dirty="0">
              <a:solidFill>
                <a:schemeClr val="accent2">
                  <a:lumMod val="5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80878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7921CCC-0149-4109-8BAA-AEA50D3C4BBF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8BFF80B-3370-4048-ADC5-F4CEA89A16B8}"/>
              </a:ext>
            </a:extLst>
          </p:cNvPr>
          <p:cNvSpPr txBox="1"/>
          <p:nvPr/>
        </p:nvSpPr>
        <p:spPr>
          <a:xfrm>
            <a:off x="583709" y="924602"/>
            <a:ext cx="3377708" cy="523220"/>
          </a:xfrm>
          <a:prstGeom prst="rect">
            <a:avLst/>
          </a:prstGeom>
          <a:solidFill>
            <a:srgbClr val="E5E3E4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시리즈별 매물 건수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C73DD14-B5CE-48AF-A0D2-97858F4B462B}"/>
              </a:ext>
            </a:extLst>
          </p:cNvPr>
          <p:cNvSpPr txBox="1"/>
          <p:nvPr/>
        </p:nvSpPr>
        <p:spPr>
          <a:xfrm>
            <a:off x="583709" y="345588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Part 3</a:t>
            </a:r>
            <a:endParaRPr lang="ko-KR" altLang="en-US" dirty="0">
              <a:solidFill>
                <a:schemeClr val="accent4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549E54A-F9AE-405F-92C3-4CE8CEDC8B23}"/>
              </a:ext>
            </a:extLst>
          </p:cNvPr>
          <p:cNvSpPr txBox="1"/>
          <p:nvPr/>
        </p:nvSpPr>
        <p:spPr>
          <a:xfrm>
            <a:off x="1158012" y="268644"/>
            <a:ext cx="31154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데이터 시각화</a:t>
            </a:r>
            <a:endParaRPr lang="en-US" altLang="ko-KR" sz="28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EE244E23-E6B4-4547-B5A7-EF702D121D82}"/>
              </a:ext>
            </a:extLst>
          </p:cNvPr>
          <p:cNvCxnSpPr/>
          <p:nvPr/>
        </p:nvCxnSpPr>
        <p:spPr>
          <a:xfrm>
            <a:off x="711199" y="826143"/>
            <a:ext cx="11002683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5818917-52A1-4A25-B6C5-79119B851851}"/>
              </a:ext>
            </a:extLst>
          </p:cNvPr>
          <p:cNvSpPr txBox="1"/>
          <p:nvPr/>
        </p:nvSpPr>
        <p:spPr>
          <a:xfrm>
            <a:off x="4147219" y="924602"/>
            <a:ext cx="3377708" cy="523220"/>
          </a:xfrm>
          <a:prstGeom prst="rect">
            <a:avLst/>
          </a:prstGeom>
          <a:solidFill>
            <a:srgbClr val="E5E3E4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spc="-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세티즌</a:t>
            </a:r>
            <a:endParaRPr lang="ko-KR" altLang="en-US" sz="2800" spc="-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C468A80-E705-41C0-BCC1-329A4E58F1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405" y="1790927"/>
            <a:ext cx="9517335" cy="4336192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579ABA89-E13A-4070-97C2-4CE117A3833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>
              <a:alpha val="8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BBB45DB-4DED-490E-B0D0-895407203807}"/>
              </a:ext>
            </a:extLst>
          </p:cNvPr>
          <p:cNvSpPr txBox="1"/>
          <p:nvPr/>
        </p:nvSpPr>
        <p:spPr>
          <a:xfrm>
            <a:off x="1733384" y="2440204"/>
            <a:ext cx="87115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err="1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세티즌도</a:t>
            </a:r>
            <a:r>
              <a:rPr lang="ko-KR" altLang="en-US" sz="3200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3200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</a:t>
            </a:r>
            <a:r>
              <a:rPr lang="ko-KR" altLang="en-US" sz="3200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세대 전 모델 매물 건수 가장 많음</a:t>
            </a:r>
            <a:endParaRPr lang="en-US" altLang="ko-KR" sz="3200" dirty="0">
              <a:solidFill>
                <a:srgbClr val="FF00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3200" dirty="0">
              <a:solidFill>
                <a:srgbClr val="FF00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3200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두 사이트가 시리즈별 </a:t>
            </a:r>
            <a:r>
              <a:rPr lang="ko-KR" altLang="en-US" sz="320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비슷한 양상을 </a:t>
            </a:r>
            <a:r>
              <a:rPr lang="ko-KR" altLang="en-US" sz="3200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보임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FCBD703-6590-4437-86E3-4E4B7EB77D17}"/>
              </a:ext>
            </a:extLst>
          </p:cNvPr>
          <p:cNvSpPr txBox="1"/>
          <p:nvPr/>
        </p:nvSpPr>
        <p:spPr>
          <a:xfrm>
            <a:off x="8110565" y="6468384"/>
            <a:ext cx="40669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600" dirty="0" err="1">
                <a:solidFill>
                  <a:schemeClr val="accent2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스마트갓</a:t>
            </a:r>
            <a:r>
              <a:rPr lang="ko-KR" altLang="en-US" sz="1600" dirty="0">
                <a:solidFill>
                  <a:schemeClr val="accent2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1600" dirty="0">
                <a:solidFill>
                  <a:schemeClr val="accent2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[ </a:t>
            </a:r>
            <a:r>
              <a:rPr lang="ko-KR" altLang="en-US" sz="1600" dirty="0" err="1">
                <a:solidFill>
                  <a:schemeClr val="accent2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중고폰</a:t>
            </a:r>
            <a:r>
              <a:rPr lang="ko-KR" altLang="en-US" sz="1600" dirty="0">
                <a:solidFill>
                  <a:schemeClr val="accent2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📱 가격 예측 프로젝트 </a:t>
            </a:r>
            <a:r>
              <a:rPr lang="en-US" altLang="ko-KR" sz="1600" dirty="0">
                <a:solidFill>
                  <a:schemeClr val="accent2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]</a:t>
            </a:r>
            <a:endParaRPr lang="ko-KR" altLang="en-US" sz="1600" dirty="0">
              <a:solidFill>
                <a:schemeClr val="accent2">
                  <a:lumMod val="5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07655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D9B40E9-C95A-4A8F-9206-6351FE1BE75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0"/>
            <a:ext cx="12192001" cy="6963508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D84909E9-7D4A-4AEB-B907-8E112C97A1AE}"/>
              </a:ext>
            </a:extLst>
          </p:cNvPr>
          <p:cNvCxnSpPr>
            <a:cxnSpLocks/>
          </p:cNvCxnSpPr>
          <p:nvPr/>
        </p:nvCxnSpPr>
        <p:spPr>
          <a:xfrm>
            <a:off x="203871" y="972681"/>
            <a:ext cx="4716000" cy="0"/>
          </a:xfrm>
          <a:prstGeom prst="line">
            <a:avLst/>
          </a:prstGeom>
          <a:ln w="1905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7386C685-8BB9-46FB-AB55-17CEF03D9EAF}"/>
              </a:ext>
            </a:extLst>
          </p:cNvPr>
          <p:cNvSpPr txBox="1"/>
          <p:nvPr/>
        </p:nvSpPr>
        <p:spPr>
          <a:xfrm>
            <a:off x="-530244" y="134097"/>
            <a:ext cx="308407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>
                <a:solidFill>
                  <a:schemeClr val="accent2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WBS</a:t>
            </a:r>
            <a:endParaRPr lang="ko-KR" altLang="en-US" sz="4400" dirty="0">
              <a:solidFill>
                <a:schemeClr val="accent2">
                  <a:lumMod val="5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8D092D-CB3D-4FBD-8BA0-62B5BB639ADC}"/>
              </a:ext>
            </a:extLst>
          </p:cNvPr>
          <p:cNvSpPr txBox="1"/>
          <p:nvPr/>
        </p:nvSpPr>
        <p:spPr>
          <a:xfrm>
            <a:off x="8110565" y="6468384"/>
            <a:ext cx="40669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600" dirty="0" err="1">
                <a:solidFill>
                  <a:schemeClr val="accent2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스마트갓</a:t>
            </a:r>
            <a:r>
              <a:rPr lang="ko-KR" altLang="en-US" sz="1600" dirty="0">
                <a:solidFill>
                  <a:schemeClr val="accent2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1600" dirty="0">
                <a:solidFill>
                  <a:schemeClr val="accent2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[ </a:t>
            </a:r>
            <a:r>
              <a:rPr lang="ko-KR" altLang="en-US" sz="1600" dirty="0" err="1">
                <a:solidFill>
                  <a:schemeClr val="accent2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중고폰</a:t>
            </a:r>
            <a:r>
              <a:rPr lang="ko-KR" altLang="en-US" sz="1600" dirty="0">
                <a:solidFill>
                  <a:schemeClr val="accent2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📱 가격 예측 프로젝트 </a:t>
            </a:r>
            <a:r>
              <a:rPr lang="en-US" altLang="ko-KR" sz="1600" dirty="0">
                <a:solidFill>
                  <a:schemeClr val="accent2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]</a:t>
            </a:r>
            <a:endParaRPr lang="ko-KR" altLang="en-US" sz="1600" dirty="0">
              <a:solidFill>
                <a:schemeClr val="accent2">
                  <a:lumMod val="5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46A66B51-568F-4D20-9481-7413126051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7968288"/>
              </p:ext>
            </p:extLst>
          </p:nvPr>
        </p:nvGraphicFramePr>
        <p:xfrm>
          <a:off x="203871" y="1218689"/>
          <a:ext cx="11858588" cy="51211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0228">
                  <a:extLst>
                    <a:ext uri="{9D8B030D-6E8A-4147-A177-3AD203B41FA5}">
                      <a16:colId xmlns:a16="http://schemas.microsoft.com/office/drawing/2014/main" val="1819704284"/>
                    </a:ext>
                  </a:extLst>
                </a:gridCol>
                <a:gridCol w="1321156">
                  <a:extLst>
                    <a:ext uri="{9D8B030D-6E8A-4147-A177-3AD203B41FA5}">
                      <a16:colId xmlns:a16="http://schemas.microsoft.com/office/drawing/2014/main" val="1605843194"/>
                    </a:ext>
                  </a:extLst>
                </a:gridCol>
                <a:gridCol w="2411109">
                  <a:extLst>
                    <a:ext uri="{9D8B030D-6E8A-4147-A177-3AD203B41FA5}">
                      <a16:colId xmlns:a16="http://schemas.microsoft.com/office/drawing/2014/main" val="2804126031"/>
                    </a:ext>
                  </a:extLst>
                </a:gridCol>
                <a:gridCol w="814164">
                  <a:extLst>
                    <a:ext uri="{9D8B030D-6E8A-4147-A177-3AD203B41FA5}">
                      <a16:colId xmlns:a16="http://schemas.microsoft.com/office/drawing/2014/main" val="526148559"/>
                    </a:ext>
                  </a:extLst>
                </a:gridCol>
                <a:gridCol w="850494">
                  <a:extLst>
                    <a:ext uri="{9D8B030D-6E8A-4147-A177-3AD203B41FA5}">
                      <a16:colId xmlns:a16="http://schemas.microsoft.com/office/drawing/2014/main" val="1846207604"/>
                    </a:ext>
                  </a:extLst>
                </a:gridCol>
                <a:gridCol w="850494">
                  <a:extLst>
                    <a:ext uri="{9D8B030D-6E8A-4147-A177-3AD203B41FA5}">
                      <a16:colId xmlns:a16="http://schemas.microsoft.com/office/drawing/2014/main" val="2467051507"/>
                    </a:ext>
                  </a:extLst>
                </a:gridCol>
                <a:gridCol w="906600">
                  <a:extLst>
                    <a:ext uri="{9D8B030D-6E8A-4147-A177-3AD203B41FA5}">
                      <a16:colId xmlns:a16="http://schemas.microsoft.com/office/drawing/2014/main" val="3912401039"/>
                    </a:ext>
                  </a:extLst>
                </a:gridCol>
                <a:gridCol w="947268">
                  <a:extLst>
                    <a:ext uri="{9D8B030D-6E8A-4147-A177-3AD203B41FA5}">
                      <a16:colId xmlns:a16="http://schemas.microsoft.com/office/drawing/2014/main" val="3503627959"/>
                    </a:ext>
                  </a:extLst>
                </a:gridCol>
                <a:gridCol w="911597">
                  <a:extLst>
                    <a:ext uri="{9D8B030D-6E8A-4147-A177-3AD203B41FA5}">
                      <a16:colId xmlns:a16="http://schemas.microsoft.com/office/drawing/2014/main" val="225531492"/>
                    </a:ext>
                  </a:extLst>
                </a:gridCol>
                <a:gridCol w="903670">
                  <a:extLst>
                    <a:ext uri="{9D8B030D-6E8A-4147-A177-3AD203B41FA5}">
                      <a16:colId xmlns:a16="http://schemas.microsoft.com/office/drawing/2014/main" val="1192525809"/>
                    </a:ext>
                  </a:extLst>
                </a:gridCol>
                <a:gridCol w="881808">
                  <a:extLst>
                    <a:ext uri="{9D8B030D-6E8A-4147-A177-3AD203B41FA5}">
                      <a16:colId xmlns:a16="http://schemas.microsoft.com/office/drawing/2014/main" val="156446452"/>
                    </a:ext>
                  </a:extLst>
                </a:gridCol>
              </a:tblGrid>
              <a:tr h="320744">
                <a:tc rowSpan="2">
                  <a:txBody>
                    <a:bodyPr/>
                    <a:lstStyle/>
                    <a:p>
                      <a:pPr algn="ctr" rtl="0" fontAlgn="b"/>
                      <a:r>
                        <a:rPr lang="en-US" sz="1000" b="1" dirty="0">
                          <a:solidFill>
                            <a:srgbClr val="FFFFFF"/>
                          </a:solidFill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TASK TITLE</a:t>
                      </a:r>
                    </a:p>
                  </a:txBody>
                  <a:tcPr marL="14288" marR="14288" marT="9525" marB="9525" anchor="ctr"/>
                </a:tc>
                <a:tc rowSpan="2"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1" dirty="0">
                          <a:solidFill>
                            <a:srgbClr val="FFFFFF"/>
                          </a:solidFill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CONTENTS</a:t>
                      </a:r>
                      <a:endParaRPr lang="en-US" sz="1000" b="1" dirty="0">
                        <a:solidFill>
                          <a:srgbClr val="FFFFFF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14288" marR="14288" marT="9525" marB="9525" anchor="ctr"/>
                </a:tc>
                <a:tc rowSpan="2"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1" dirty="0">
                          <a:solidFill>
                            <a:srgbClr val="FFFFFF"/>
                          </a:solidFill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DETAILS</a:t>
                      </a:r>
                      <a:endParaRPr lang="en-US" sz="1000" b="1" dirty="0">
                        <a:solidFill>
                          <a:srgbClr val="FFFFFF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14288" marR="14288" marT="9525" marB="9525" anchor="ctr"/>
                </a:tc>
                <a:tc rowSpan="2">
                  <a:txBody>
                    <a:bodyPr/>
                    <a:lstStyle/>
                    <a:p>
                      <a:pPr algn="ctr" rtl="0" fontAlgn="b"/>
                      <a:r>
                        <a:rPr lang="en-US" sz="1000" b="1" dirty="0">
                          <a:solidFill>
                            <a:srgbClr val="FFFFFF"/>
                          </a:solidFill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TASK OWNER</a:t>
                      </a:r>
                    </a:p>
                  </a:txBody>
                  <a:tcPr marL="14288" marR="14288" marT="9525" marB="9525" anchor="ctr"/>
                </a:tc>
                <a:tc rowSpan="2">
                  <a:txBody>
                    <a:bodyPr/>
                    <a:lstStyle/>
                    <a:p>
                      <a:pPr algn="ctr" rtl="0" fontAlgn="b"/>
                      <a:r>
                        <a:rPr lang="en-US" sz="1000" b="1" dirty="0">
                          <a:solidFill>
                            <a:srgbClr val="FFFFFF"/>
                          </a:solidFill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START DATE</a:t>
                      </a:r>
                    </a:p>
                  </a:txBody>
                  <a:tcPr marL="14288" marR="14288" marT="9525" marB="9525" anchor="ctr"/>
                </a:tc>
                <a:tc rowSpan="2">
                  <a:txBody>
                    <a:bodyPr/>
                    <a:lstStyle/>
                    <a:p>
                      <a:pPr algn="ctr" rtl="0" fontAlgn="b"/>
                      <a:r>
                        <a:rPr lang="en-US" sz="1000" b="1" dirty="0">
                          <a:solidFill>
                            <a:srgbClr val="FFFFFF"/>
                          </a:solidFill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DUE DATE</a:t>
                      </a:r>
                    </a:p>
                  </a:txBody>
                  <a:tcPr marL="14288" marR="14288" marT="9525" marB="9525" anchor="ctr"/>
                </a:tc>
                <a:tc gridSpan="5">
                  <a:txBody>
                    <a:bodyPr/>
                    <a:lstStyle/>
                    <a:p>
                      <a:pPr algn="ctr" rtl="0" fontAlgn="b"/>
                      <a:r>
                        <a:rPr lang="en-US" sz="1000" b="1" dirty="0">
                          <a:solidFill>
                            <a:srgbClr val="FFFFFF"/>
                          </a:solidFill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WEEK 1</a:t>
                      </a:r>
                    </a:p>
                  </a:txBody>
                  <a:tcPr marL="14288" marR="14288" marT="9525" marB="9525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0" fontAlgn="b"/>
                      <a:endParaRPr lang="ko-KR" altLang="en-US" sz="1000" dirty="0"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14288" marR="14288" marT="9525" marB="9525" anchor="b"/>
                </a:tc>
                <a:tc hMerge="1">
                  <a:txBody>
                    <a:bodyPr/>
                    <a:lstStyle/>
                    <a:p>
                      <a:pPr rtl="0" fontAlgn="b"/>
                      <a:endParaRPr lang="ko-KR" altLang="en-US" sz="1000" dirty="0"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14288" marR="14288" marT="9525" marB="9525" anchor="b"/>
                </a:tc>
                <a:extLst>
                  <a:ext uri="{0D108BD9-81ED-4DB2-BD59-A6C34878D82A}">
                    <a16:rowId xmlns:a16="http://schemas.microsoft.com/office/drawing/2014/main" val="105306436"/>
                  </a:ext>
                </a:extLst>
              </a:tr>
              <a:tr h="320744">
                <a:tc vMerge="1">
                  <a:txBody>
                    <a:bodyPr/>
                    <a:lstStyle/>
                    <a:p>
                      <a:pPr rtl="0" fontAlgn="b"/>
                      <a:endParaRPr lang="ko-KR" altLang="en-US" sz="1000" dirty="0"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14288" marR="14288" marT="9525" marB="9525" anchor="b"/>
                </a:tc>
                <a:tc vMerge="1">
                  <a:txBody>
                    <a:bodyPr/>
                    <a:lstStyle/>
                    <a:p>
                      <a:pPr rtl="0" fontAlgn="b"/>
                      <a:endParaRPr lang="ko-KR" altLang="en-US" sz="1000" dirty="0"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14288" marR="14288" marT="9525" marB="9525" anchor="b"/>
                </a:tc>
                <a:tc vMerge="1">
                  <a:txBody>
                    <a:bodyPr/>
                    <a:lstStyle/>
                    <a:p>
                      <a:pPr rtl="0" fontAlgn="b"/>
                      <a:endParaRPr lang="ko-KR" altLang="en-US" sz="1000" dirty="0"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14288" marR="14288" marT="9525" marB="9525" anchor="b"/>
                </a:tc>
                <a:tc vMerge="1">
                  <a:txBody>
                    <a:bodyPr/>
                    <a:lstStyle/>
                    <a:p>
                      <a:pPr rtl="0" fontAlgn="b"/>
                      <a:endParaRPr lang="ko-KR" altLang="en-US" sz="1000" dirty="0"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14288" marR="14288" marT="9525" marB="9525" anchor="b"/>
                </a:tc>
                <a:tc vMerge="1">
                  <a:txBody>
                    <a:bodyPr/>
                    <a:lstStyle/>
                    <a:p>
                      <a:pPr rtl="0" fontAlgn="b"/>
                      <a:endParaRPr lang="ko-KR" altLang="en-US" sz="1000" dirty="0"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14288" marR="14288" marT="9525" marB="9525" anchor="b"/>
                </a:tc>
                <a:tc vMerge="1">
                  <a:txBody>
                    <a:bodyPr/>
                    <a:lstStyle/>
                    <a:p>
                      <a:pPr rtl="0" fontAlgn="b"/>
                      <a:endParaRPr lang="ko-KR" altLang="en-US" sz="1000" dirty="0"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14288" marR="14288" marT="9525" marB="9525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1"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11/21</a:t>
                      </a:r>
                    </a:p>
                  </a:txBody>
                  <a:tcPr marL="14288" marR="14288" marT="9525" marB="9525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1"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11/22</a:t>
                      </a:r>
                    </a:p>
                  </a:txBody>
                  <a:tcPr marL="14288" marR="14288" marT="9525" marB="9525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1"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11/23</a:t>
                      </a:r>
                    </a:p>
                  </a:txBody>
                  <a:tcPr marL="14288" marR="14288" marT="9525" marB="9525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1"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11/24</a:t>
                      </a:r>
                    </a:p>
                  </a:txBody>
                  <a:tcPr marL="14288" marR="14288" marT="9525" marB="9525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1"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11/25</a:t>
                      </a:r>
                    </a:p>
                  </a:txBody>
                  <a:tcPr marL="14288" marR="14288" marT="9525" marB="9525" anchor="ctr"/>
                </a:tc>
                <a:extLst>
                  <a:ext uri="{0D108BD9-81ED-4DB2-BD59-A6C34878D82A}">
                    <a16:rowId xmlns:a16="http://schemas.microsoft.com/office/drawing/2014/main" val="3645903456"/>
                  </a:ext>
                </a:extLst>
              </a:tr>
              <a:tr h="320744">
                <a:tc rowSpan="3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1" dirty="0"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문제정의</a:t>
                      </a:r>
                    </a:p>
                  </a:txBody>
                  <a:tcPr marL="14288" marR="14288" marT="9525" marB="9525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1" dirty="0">
                          <a:solidFill>
                            <a:srgbClr val="666666"/>
                          </a:solidFill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주제 선정 </a:t>
                      </a:r>
                    </a:p>
                  </a:txBody>
                  <a:tcPr marL="14288" marR="14288" marT="9525" marB="9525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 dirty="0"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선행 연구 분석</a:t>
                      </a:r>
                    </a:p>
                  </a:txBody>
                  <a:tcPr marL="14288" marR="14288" marT="9525" marB="9525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노지예</a:t>
                      </a:r>
                    </a:p>
                  </a:txBody>
                  <a:tcPr marL="14288" marR="14288" marT="9525" marB="9525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0"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2022-11-21</a:t>
                      </a:r>
                    </a:p>
                  </a:txBody>
                  <a:tcPr marL="14288" marR="14288" marT="9525" marB="9525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0"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2022-11-22</a:t>
                      </a:r>
                    </a:p>
                  </a:txBody>
                  <a:tcPr marL="14288" marR="14288" marT="9525" marB="9525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dirty="0"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14288" marR="14288" marT="9525" marB="9525" anchor="ctr">
                    <a:solidFill>
                      <a:srgbClr val="E3E4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dirty="0"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14288" marR="14288" marT="9525" marB="9525" anchor="ctr">
                    <a:solidFill>
                      <a:srgbClr val="E9C7D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dirty="0"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14288" marR="14288" marT="9525" marB="9525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14288" marR="14288" marT="9525" marB="9525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14288" marR="14288" marT="9525" marB="9525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9627162"/>
                  </a:ext>
                </a:extLst>
              </a:tr>
              <a:tr h="34098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 dirty="0"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중고시장 성장률 관련 증권 리포트 분석</a:t>
                      </a:r>
                    </a:p>
                  </a:txBody>
                  <a:tcPr marL="14288" marR="14288" marT="9525" marB="9525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 dirty="0" err="1"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노지예</a:t>
                      </a:r>
                      <a:endParaRPr lang="ko-KR" altLang="en-US" sz="1000" b="0" dirty="0"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14288" marR="14288" marT="9525" marB="9525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0" dirty="0"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2022-11-21</a:t>
                      </a:r>
                    </a:p>
                  </a:txBody>
                  <a:tcPr marL="14288" marR="14288" marT="9525" marB="9525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0" dirty="0"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2022-11-22</a:t>
                      </a:r>
                    </a:p>
                  </a:txBody>
                  <a:tcPr marL="14288" marR="14288" marT="9525" marB="9525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dirty="0"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14288" marR="14288" marT="9525" marB="9525" anchor="ctr">
                    <a:solidFill>
                      <a:srgbClr val="E3E4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dirty="0"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14288" marR="14288" marT="9525" marB="9525" anchor="ctr">
                    <a:solidFill>
                      <a:srgbClr val="E9C7D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dirty="0"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14288" marR="14288" marT="9525" marB="9525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dirty="0"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14288" marR="14288" marT="9525" marB="9525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dirty="0"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14288" marR="14288" marT="9525" marB="9525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376683"/>
                  </a:ext>
                </a:extLst>
              </a:tr>
              <a:tr h="32074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 dirty="0"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중고 거래 관련 기사 수집</a:t>
                      </a:r>
                    </a:p>
                  </a:txBody>
                  <a:tcPr marL="14288" marR="14288" marT="9525" marB="9525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이정섭</a:t>
                      </a:r>
                    </a:p>
                  </a:txBody>
                  <a:tcPr marL="14288" marR="14288" marT="9525" marB="9525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0"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2022-11-21</a:t>
                      </a:r>
                    </a:p>
                  </a:txBody>
                  <a:tcPr marL="14288" marR="14288" marT="9525" marB="9525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0"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2022-11-22</a:t>
                      </a:r>
                    </a:p>
                  </a:txBody>
                  <a:tcPr marL="14288" marR="14288" marT="9525" marB="9525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dirty="0"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14288" marR="14288" marT="9525" marB="9525" anchor="ctr">
                    <a:solidFill>
                      <a:srgbClr val="E3E4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dirty="0"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14288" marR="14288" marT="9525" marB="9525" anchor="ctr">
                    <a:solidFill>
                      <a:srgbClr val="E9C7D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dirty="0"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14288" marR="14288" marT="9525" marB="9525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14288" marR="14288" marT="9525" marB="9525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14288" marR="14288" marT="9525" marB="9525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2130022"/>
                  </a:ext>
                </a:extLst>
              </a:tr>
              <a:tr h="320744">
                <a:tc rowSpan="3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1"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데이터 수집</a:t>
                      </a:r>
                    </a:p>
                  </a:txBody>
                  <a:tcPr marL="14288" marR="14288" marT="9525" marB="9525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1">
                          <a:solidFill>
                            <a:srgbClr val="666666"/>
                          </a:solidFill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사이트 선정</a:t>
                      </a:r>
                    </a:p>
                  </a:txBody>
                  <a:tcPr marL="14288" marR="14288" marT="9525" marB="9525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 dirty="0"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아이폰 중고거래 사이트</a:t>
                      </a:r>
                      <a:r>
                        <a:rPr lang="en-US" altLang="ko-KR" sz="1000" b="0" dirty="0"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(</a:t>
                      </a:r>
                      <a:r>
                        <a:rPr lang="ko-KR" altLang="en-US" sz="1000" b="0" dirty="0" err="1"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폰가비</a:t>
                      </a:r>
                      <a:r>
                        <a:rPr lang="en-US" altLang="ko-KR" sz="1000" b="0" dirty="0"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)</a:t>
                      </a:r>
                    </a:p>
                  </a:txBody>
                  <a:tcPr marL="14288" marR="14288" marT="9525" marB="9525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 dirty="0"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윤승현</a:t>
                      </a:r>
                    </a:p>
                  </a:txBody>
                  <a:tcPr marL="14288" marR="14288" marT="9525" marB="9525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0"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2022-11-22</a:t>
                      </a:r>
                    </a:p>
                  </a:txBody>
                  <a:tcPr marL="14288" marR="14288" marT="9525" marB="9525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0"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2022-11-22</a:t>
                      </a:r>
                    </a:p>
                  </a:txBody>
                  <a:tcPr marL="14288" marR="14288" marT="9525" marB="9525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14288" marR="14288" marT="9525" marB="9525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dirty="0"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14288" marR="14288" marT="9525" marB="9525" anchor="ctr">
                    <a:solidFill>
                      <a:srgbClr val="E9C7D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14288" marR="14288" marT="9525" marB="9525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14288" marR="14288" marT="9525" marB="9525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dirty="0"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14288" marR="14288" marT="9525" marB="9525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6779506"/>
                  </a:ext>
                </a:extLst>
              </a:tr>
              <a:tr h="32074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아이폰 중고거래 사이트</a:t>
                      </a:r>
                      <a:r>
                        <a:rPr lang="en-US" altLang="ko-KR" sz="1000" b="0"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(cetizen)</a:t>
                      </a:r>
                    </a:p>
                  </a:txBody>
                  <a:tcPr marL="14288" marR="14288" marT="9525" marB="9525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이정섭</a:t>
                      </a:r>
                    </a:p>
                  </a:txBody>
                  <a:tcPr marL="14288" marR="14288" marT="9525" marB="9525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0" dirty="0"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2022-11-22</a:t>
                      </a:r>
                    </a:p>
                  </a:txBody>
                  <a:tcPr marL="14288" marR="14288" marT="9525" marB="9525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0"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2022-11-22</a:t>
                      </a:r>
                    </a:p>
                  </a:txBody>
                  <a:tcPr marL="14288" marR="14288" marT="9525" marB="9525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14288" marR="14288" marT="9525" marB="9525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dirty="0"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14288" marR="14288" marT="9525" marB="9525" anchor="ctr">
                    <a:solidFill>
                      <a:srgbClr val="E9C7D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dirty="0"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14288" marR="14288" marT="9525" marB="9525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14288" marR="14288" marT="9525" marB="9525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14288" marR="14288" marT="9525" marB="9525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2526181"/>
                  </a:ext>
                </a:extLst>
              </a:tr>
              <a:tr h="28975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>
                          <a:solidFill>
                            <a:srgbClr val="666666"/>
                          </a:solidFill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Feature </a:t>
                      </a:r>
                      <a:r>
                        <a:rPr lang="ko-KR" altLang="en-US" sz="1000" b="1">
                          <a:solidFill>
                            <a:srgbClr val="666666"/>
                          </a:solidFill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선정</a:t>
                      </a:r>
                    </a:p>
                  </a:txBody>
                  <a:tcPr marL="14288" marR="14288" marT="9525" marB="9525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 dirty="0"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중고거래 가격을 결정하는 요소 설정</a:t>
                      </a:r>
                    </a:p>
                  </a:txBody>
                  <a:tcPr marL="14288" marR="14288" marT="9525" marB="9525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윤예진</a:t>
                      </a:r>
                    </a:p>
                  </a:txBody>
                  <a:tcPr marL="14288" marR="14288" marT="9525" marB="9525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0"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2022-11-22</a:t>
                      </a:r>
                    </a:p>
                  </a:txBody>
                  <a:tcPr marL="14288" marR="14288" marT="9525" marB="9525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0"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2022-11-22</a:t>
                      </a:r>
                    </a:p>
                  </a:txBody>
                  <a:tcPr marL="14288" marR="14288" marT="9525" marB="9525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dirty="0"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14288" marR="14288" marT="9525" marB="9525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dirty="0"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14288" marR="14288" marT="9525" marB="9525" anchor="ctr">
                    <a:solidFill>
                      <a:srgbClr val="E9C7D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dirty="0"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14288" marR="14288" marT="9525" marB="9525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dirty="0"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14288" marR="14288" marT="9525" marB="9525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14288" marR="14288" marT="9525" marB="9525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2214873"/>
                  </a:ext>
                </a:extLst>
              </a:tr>
              <a:tr h="320744">
                <a:tc rowSpan="3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1"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데이터 전처리</a:t>
                      </a:r>
                    </a:p>
                  </a:txBody>
                  <a:tcPr marL="14288" marR="14288" marT="9525" marB="9525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1">
                          <a:solidFill>
                            <a:srgbClr val="666666"/>
                          </a:solidFill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결측치 처리</a:t>
                      </a:r>
                    </a:p>
                  </a:txBody>
                  <a:tcPr marL="14288" marR="14288" marT="9525" marB="9525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결측치 확인 및 처리</a:t>
                      </a:r>
                    </a:p>
                  </a:txBody>
                  <a:tcPr marL="14288" marR="14288" marT="9525" marB="9525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윤승현</a:t>
                      </a:r>
                    </a:p>
                  </a:txBody>
                  <a:tcPr marL="14288" marR="14288" marT="9525" marB="9525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0"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2022-11-23</a:t>
                      </a:r>
                    </a:p>
                  </a:txBody>
                  <a:tcPr marL="14288" marR="14288" marT="9525" marB="9525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0" dirty="0"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2022-11-23</a:t>
                      </a:r>
                    </a:p>
                  </a:txBody>
                  <a:tcPr marL="14288" marR="14288" marT="9525" marB="9525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dirty="0"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14288" marR="14288" marT="9525" marB="9525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14288" marR="14288" marT="9525" marB="9525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dirty="0"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14288" marR="14288" marT="9525" marB="9525" anchor="ctr">
                    <a:solidFill>
                      <a:srgbClr val="CACDE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dirty="0"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14288" marR="14288" marT="9525" marB="9525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dirty="0"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14288" marR="14288" marT="9525" marB="9525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1945281"/>
                  </a:ext>
                </a:extLst>
              </a:tr>
              <a:tr h="32074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결측치 제거</a:t>
                      </a:r>
                    </a:p>
                  </a:txBody>
                  <a:tcPr marL="14288" marR="14288" marT="9525" marB="9525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윤예진</a:t>
                      </a:r>
                    </a:p>
                  </a:txBody>
                  <a:tcPr marL="14288" marR="14288" marT="9525" marB="9525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0"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2022-11-23</a:t>
                      </a:r>
                    </a:p>
                  </a:txBody>
                  <a:tcPr marL="14288" marR="14288" marT="9525" marB="9525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0"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2022-11-23</a:t>
                      </a:r>
                    </a:p>
                  </a:txBody>
                  <a:tcPr marL="14288" marR="14288" marT="9525" marB="9525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14288" marR="14288" marT="9525" marB="9525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dirty="0"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14288" marR="14288" marT="9525" marB="9525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dirty="0"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14288" marR="14288" marT="9525" marB="9525" anchor="ctr">
                    <a:solidFill>
                      <a:srgbClr val="CACDE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14288" marR="14288" marT="9525" marB="9525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dirty="0"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14288" marR="14288" marT="9525" marB="9525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6546037"/>
                  </a:ext>
                </a:extLst>
              </a:tr>
              <a:tr h="32074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1">
                          <a:solidFill>
                            <a:srgbClr val="666666"/>
                          </a:solidFill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중복값 제거</a:t>
                      </a:r>
                    </a:p>
                  </a:txBody>
                  <a:tcPr marL="14288" marR="14288" marT="9525" marB="9525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중복값 제거</a:t>
                      </a:r>
                    </a:p>
                  </a:txBody>
                  <a:tcPr marL="14288" marR="14288" marT="9525" marB="9525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이정섭</a:t>
                      </a:r>
                    </a:p>
                  </a:txBody>
                  <a:tcPr marL="14288" marR="14288" marT="9525" marB="9525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0"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2022-11-23</a:t>
                      </a:r>
                    </a:p>
                  </a:txBody>
                  <a:tcPr marL="14288" marR="14288" marT="9525" marB="9525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0"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2022-11-23</a:t>
                      </a:r>
                    </a:p>
                  </a:txBody>
                  <a:tcPr marL="14288" marR="14288" marT="9525" marB="9525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14288" marR="14288" marT="9525" marB="9525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14288" marR="14288" marT="9525" marB="9525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dirty="0"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14288" marR="14288" marT="9525" marB="9525" anchor="ctr">
                    <a:solidFill>
                      <a:srgbClr val="CACDE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dirty="0"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14288" marR="14288" marT="9525" marB="9525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dirty="0"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14288" marR="14288" marT="9525" marB="9525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7766605"/>
                  </a:ext>
                </a:extLst>
              </a:tr>
              <a:tr h="320744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1"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데이터 시각화</a:t>
                      </a:r>
                    </a:p>
                  </a:txBody>
                  <a:tcPr marL="14288" marR="14288" marT="9525" marB="9525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1">
                          <a:solidFill>
                            <a:srgbClr val="666666"/>
                          </a:solidFill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인사이트 별 시각화</a:t>
                      </a:r>
                    </a:p>
                  </a:txBody>
                  <a:tcPr marL="14288" marR="14288" marT="9525" marB="9525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세티즌 데이터 시각화</a:t>
                      </a:r>
                    </a:p>
                  </a:txBody>
                  <a:tcPr marL="14288" marR="14288" marT="9525" marB="9525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노지예</a:t>
                      </a:r>
                    </a:p>
                  </a:txBody>
                  <a:tcPr marL="14288" marR="14288" marT="9525" marB="9525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0"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2022-11-24</a:t>
                      </a:r>
                    </a:p>
                  </a:txBody>
                  <a:tcPr marL="14288" marR="14288" marT="9525" marB="9525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0"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2022-11-24</a:t>
                      </a:r>
                    </a:p>
                  </a:txBody>
                  <a:tcPr marL="14288" marR="14288" marT="9525" marB="9525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14288" marR="14288" marT="9525" marB="9525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14288" marR="14288" marT="9525" marB="9525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dirty="0"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14288" marR="14288" marT="9525" marB="9525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dirty="0"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14288" marR="14288" marT="9525" marB="9525" anchor="ctr">
                    <a:solidFill>
                      <a:srgbClr val="CDE1E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dirty="0"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14288" marR="14288" marT="9525" marB="9525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082040"/>
                  </a:ext>
                </a:extLst>
              </a:tr>
              <a:tr h="32074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폰가비 데이터 시각화</a:t>
                      </a:r>
                    </a:p>
                  </a:txBody>
                  <a:tcPr marL="14288" marR="14288" marT="9525" marB="9525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윤승현</a:t>
                      </a:r>
                    </a:p>
                  </a:txBody>
                  <a:tcPr marL="14288" marR="14288" marT="9525" marB="9525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0" dirty="0"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2022-11-24</a:t>
                      </a:r>
                    </a:p>
                  </a:txBody>
                  <a:tcPr marL="14288" marR="14288" marT="9525" marB="9525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0" dirty="0"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2022-11-24</a:t>
                      </a:r>
                    </a:p>
                  </a:txBody>
                  <a:tcPr marL="14288" marR="14288" marT="9525" marB="9525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14288" marR="14288" marT="9525" marB="9525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14288" marR="14288" marT="9525" marB="9525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14288" marR="14288" marT="9525" marB="9525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dirty="0"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14288" marR="14288" marT="9525" marB="9525" anchor="ctr">
                    <a:solidFill>
                      <a:srgbClr val="CDE1E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dirty="0"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14288" marR="14288" marT="9525" marB="9525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3401734"/>
                  </a:ext>
                </a:extLst>
              </a:tr>
              <a:tr h="320744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1"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데이터 모델링</a:t>
                      </a:r>
                    </a:p>
                  </a:txBody>
                  <a:tcPr marL="14288" marR="14288" marT="9525" marB="9525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1">
                          <a:solidFill>
                            <a:srgbClr val="666666"/>
                          </a:solidFill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데이터 모델링</a:t>
                      </a:r>
                    </a:p>
                  </a:txBody>
                  <a:tcPr marL="14288" marR="14288" marT="9525" marB="9525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여러 모델 학습 및 정확도 예측</a:t>
                      </a:r>
                    </a:p>
                  </a:txBody>
                  <a:tcPr marL="14288" marR="14288" marT="9525" marB="9525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이정섭</a:t>
                      </a:r>
                    </a:p>
                  </a:txBody>
                  <a:tcPr marL="14288" marR="14288" marT="9525" marB="9525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0" dirty="0"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2022-11-24</a:t>
                      </a:r>
                    </a:p>
                  </a:txBody>
                  <a:tcPr marL="14288" marR="14288" marT="9525" marB="9525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0" dirty="0"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2022-11-24</a:t>
                      </a:r>
                    </a:p>
                  </a:txBody>
                  <a:tcPr marL="14288" marR="14288" marT="9525" marB="9525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14288" marR="14288" marT="9525" marB="9525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14288" marR="14288" marT="9525" marB="9525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14288" marR="14288" marT="9525" marB="9525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dirty="0"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14288" marR="14288" marT="9525" marB="9525" anchor="ctr">
                    <a:solidFill>
                      <a:srgbClr val="CDE1E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dirty="0"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14288" marR="14288" marT="9525" marB="9525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7203545"/>
                  </a:ext>
                </a:extLst>
              </a:tr>
              <a:tr h="320744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sz="1000" b="1"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PPT </a:t>
                      </a:r>
                      <a:r>
                        <a:rPr lang="ko-KR" altLang="en-US" sz="1000" b="1"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작성 및 발표</a:t>
                      </a:r>
                    </a:p>
                  </a:txBody>
                  <a:tcPr marL="14288" marR="14288" marT="9525" marB="9525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1" dirty="0">
                          <a:solidFill>
                            <a:srgbClr val="666666"/>
                          </a:solidFill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PPT </a:t>
                      </a:r>
                      <a:r>
                        <a:rPr lang="ko-KR" altLang="en-US" sz="1000" b="1" dirty="0">
                          <a:solidFill>
                            <a:srgbClr val="666666"/>
                          </a:solidFill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작성</a:t>
                      </a:r>
                    </a:p>
                  </a:txBody>
                  <a:tcPr marL="14288" marR="14288" marT="9525" marB="9525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0" dirty="0"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PPT </a:t>
                      </a:r>
                      <a:r>
                        <a:rPr lang="ko-KR" altLang="en-US" sz="1000" b="0" dirty="0"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작성</a:t>
                      </a:r>
                    </a:p>
                  </a:txBody>
                  <a:tcPr marL="14288" marR="14288" marT="9525" marB="9525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노지예</a:t>
                      </a:r>
                    </a:p>
                  </a:txBody>
                  <a:tcPr marL="14288" marR="14288" marT="9525" marB="9525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0" dirty="0"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2022-11-24</a:t>
                      </a:r>
                    </a:p>
                  </a:txBody>
                  <a:tcPr marL="14288" marR="14288" marT="9525" marB="9525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0"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2022-11-25</a:t>
                      </a:r>
                    </a:p>
                  </a:txBody>
                  <a:tcPr marL="14288" marR="14288" marT="9525" marB="9525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14288" marR="14288" marT="9525" marB="9525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14288" marR="14288" marT="9525" marB="9525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14288" marR="14288" marT="9525" marB="9525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dirty="0"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14288" marR="14288" marT="9525" marB="9525" anchor="ctr">
                    <a:solidFill>
                      <a:srgbClr val="CDE1E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dirty="0"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14288" marR="14288" marT="9525" marB="9525" anchor="ctr">
                    <a:solidFill>
                      <a:srgbClr val="EADE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7791801"/>
                  </a:ext>
                </a:extLst>
              </a:tr>
              <a:tr h="32074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1">
                          <a:solidFill>
                            <a:srgbClr val="666666"/>
                          </a:solidFill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발표</a:t>
                      </a:r>
                    </a:p>
                  </a:txBody>
                  <a:tcPr marL="14288" marR="14288" marT="9525" marB="9525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발표</a:t>
                      </a:r>
                    </a:p>
                  </a:txBody>
                  <a:tcPr marL="14288" marR="14288" marT="9525" marB="9525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윤예진</a:t>
                      </a:r>
                    </a:p>
                  </a:txBody>
                  <a:tcPr marL="14288" marR="14288" marT="9525" marB="9525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0"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2022-11-25</a:t>
                      </a:r>
                    </a:p>
                  </a:txBody>
                  <a:tcPr marL="14288" marR="14288" marT="9525" marB="9525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0"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2022-11-25</a:t>
                      </a:r>
                    </a:p>
                  </a:txBody>
                  <a:tcPr marL="14288" marR="14288" marT="9525" marB="9525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14288" marR="14288" marT="9525" marB="9525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14288" marR="14288" marT="9525" marB="9525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14288" marR="14288" marT="9525" marB="9525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14288" marR="14288" marT="9525" marB="9525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dirty="0"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14288" marR="14288" marT="9525" marB="9525" anchor="ctr">
                    <a:solidFill>
                      <a:srgbClr val="EADE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6965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49905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7921CCC-0149-4109-8BAA-AEA50D3C4BBF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8BFF80B-3370-4048-ADC5-F4CEA89A16B8}"/>
              </a:ext>
            </a:extLst>
          </p:cNvPr>
          <p:cNvSpPr txBox="1"/>
          <p:nvPr/>
        </p:nvSpPr>
        <p:spPr>
          <a:xfrm>
            <a:off x="583709" y="924602"/>
            <a:ext cx="3961238" cy="523220"/>
          </a:xfrm>
          <a:prstGeom prst="rect">
            <a:avLst/>
          </a:prstGeom>
          <a:solidFill>
            <a:srgbClr val="E5E3E4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기능불량별 가격 중앙값 </a:t>
            </a:r>
            <a:r>
              <a:rPr lang="en-US" altLang="ko-KR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1</a:t>
            </a:r>
            <a:endParaRPr lang="ko-KR" altLang="en-US" sz="2800" spc="-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C73DD14-B5CE-48AF-A0D2-97858F4B462B}"/>
              </a:ext>
            </a:extLst>
          </p:cNvPr>
          <p:cNvSpPr txBox="1"/>
          <p:nvPr/>
        </p:nvSpPr>
        <p:spPr>
          <a:xfrm>
            <a:off x="583709" y="345588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Part 3</a:t>
            </a:r>
            <a:endParaRPr lang="ko-KR" altLang="en-US" dirty="0">
              <a:solidFill>
                <a:schemeClr val="accent4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549E54A-F9AE-405F-92C3-4CE8CEDC8B23}"/>
              </a:ext>
            </a:extLst>
          </p:cNvPr>
          <p:cNvSpPr txBox="1"/>
          <p:nvPr/>
        </p:nvSpPr>
        <p:spPr>
          <a:xfrm>
            <a:off x="1158012" y="268644"/>
            <a:ext cx="31154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데이터 시각화</a:t>
            </a:r>
            <a:endParaRPr lang="en-US" altLang="ko-KR" sz="28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EE244E23-E6B4-4547-B5A7-EF702D121D82}"/>
              </a:ext>
            </a:extLst>
          </p:cNvPr>
          <p:cNvCxnSpPr/>
          <p:nvPr/>
        </p:nvCxnSpPr>
        <p:spPr>
          <a:xfrm>
            <a:off x="711199" y="826143"/>
            <a:ext cx="11002683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5818917-52A1-4A25-B6C5-79119B851851}"/>
              </a:ext>
            </a:extLst>
          </p:cNvPr>
          <p:cNvSpPr txBox="1"/>
          <p:nvPr/>
        </p:nvSpPr>
        <p:spPr>
          <a:xfrm>
            <a:off x="4852877" y="924602"/>
            <a:ext cx="3377708" cy="523220"/>
          </a:xfrm>
          <a:prstGeom prst="rect">
            <a:avLst/>
          </a:prstGeom>
          <a:solidFill>
            <a:srgbClr val="E5E3E4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spc="-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폰가비</a:t>
            </a:r>
            <a:endParaRPr lang="ko-KR" altLang="en-US" sz="2800" spc="-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ED7C710-6304-426B-A2A2-133262BFF1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4928" y="1786568"/>
            <a:ext cx="12192000" cy="419385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ED11043-8376-4541-A8A8-1DD588490180}"/>
              </a:ext>
            </a:extLst>
          </p:cNvPr>
          <p:cNvSpPr txBox="1"/>
          <p:nvPr/>
        </p:nvSpPr>
        <p:spPr>
          <a:xfrm>
            <a:off x="8110565" y="6468384"/>
            <a:ext cx="40669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600" dirty="0" err="1">
                <a:solidFill>
                  <a:schemeClr val="accent2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스마트갓</a:t>
            </a:r>
            <a:r>
              <a:rPr lang="ko-KR" altLang="en-US" sz="1600" dirty="0">
                <a:solidFill>
                  <a:schemeClr val="accent2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1600" dirty="0">
                <a:solidFill>
                  <a:schemeClr val="accent2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[ </a:t>
            </a:r>
            <a:r>
              <a:rPr lang="ko-KR" altLang="en-US" sz="1600" dirty="0" err="1">
                <a:solidFill>
                  <a:schemeClr val="accent2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중고폰</a:t>
            </a:r>
            <a:r>
              <a:rPr lang="ko-KR" altLang="en-US" sz="1600" dirty="0">
                <a:solidFill>
                  <a:schemeClr val="accent2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📱 가격 예측 프로젝트 </a:t>
            </a:r>
            <a:r>
              <a:rPr lang="en-US" altLang="ko-KR" sz="1600" dirty="0">
                <a:solidFill>
                  <a:schemeClr val="accent2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]</a:t>
            </a:r>
            <a:endParaRPr lang="ko-KR" altLang="en-US" sz="1600" dirty="0">
              <a:solidFill>
                <a:schemeClr val="accent2">
                  <a:lumMod val="5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1B73DD6-C095-48E8-818B-654E2449B278}"/>
              </a:ext>
            </a:extLst>
          </p:cNvPr>
          <p:cNvSpPr txBox="1"/>
          <p:nvPr/>
        </p:nvSpPr>
        <p:spPr>
          <a:xfrm>
            <a:off x="711199" y="2310987"/>
            <a:ext cx="12137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하자없음</a:t>
            </a:r>
            <a:endParaRPr lang="ko-KR" altLang="en-US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01464A-F77D-4539-A7AE-93423714D700}"/>
              </a:ext>
            </a:extLst>
          </p:cNvPr>
          <p:cNvSpPr txBox="1"/>
          <p:nvPr/>
        </p:nvSpPr>
        <p:spPr>
          <a:xfrm>
            <a:off x="1967948" y="2387931"/>
            <a:ext cx="1264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하자있음</a:t>
            </a:r>
            <a:endParaRPr lang="ko-KR" altLang="en-US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BA5B34-9E2E-4D18-B804-72D7966A0A79}"/>
              </a:ext>
            </a:extLst>
          </p:cNvPr>
          <p:cNvSpPr txBox="1"/>
          <p:nvPr/>
        </p:nvSpPr>
        <p:spPr>
          <a:xfrm>
            <a:off x="1003054" y="5611089"/>
            <a:ext cx="172433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스피커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4A258C4-7B05-40FC-8306-8E3B1471D8F2}"/>
              </a:ext>
            </a:extLst>
          </p:cNvPr>
          <p:cNvSpPr txBox="1"/>
          <p:nvPr/>
        </p:nvSpPr>
        <p:spPr>
          <a:xfrm>
            <a:off x="9854181" y="5611089"/>
            <a:ext cx="172433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배터리 성능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96A9121-4561-4B38-A419-01AC39DA070B}"/>
              </a:ext>
            </a:extLst>
          </p:cNvPr>
          <p:cNvSpPr txBox="1"/>
          <p:nvPr/>
        </p:nvSpPr>
        <p:spPr>
          <a:xfrm>
            <a:off x="7054613" y="5611089"/>
            <a:ext cx="172433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마이크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50A7915-210C-47B0-AB4D-53BA48577C78}"/>
              </a:ext>
            </a:extLst>
          </p:cNvPr>
          <p:cNvSpPr txBox="1"/>
          <p:nvPr/>
        </p:nvSpPr>
        <p:spPr>
          <a:xfrm>
            <a:off x="3897328" y="5612129"/>
            <a:ext cx="172433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진동</a:t>
            </a:r>
          </a:p>
        </p:txBody>
      </p:sp>
    </p:spTree>
    <p:extLst>
      <p:ext uri="{BB962C8B-B14F-4D97-AF65-F5344CB8AC3E}">
        <p14:creationId xmlns:p14="http://schemas.microsoft.com/office/powerpoint/2010/main" val="397595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7921CCC-0149-4109-8BAA-AEA50D3C4BBF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8BFF80B-3370-4048-ADC5-F4CEA89A16B8}"/>
              </a:ext>
            </a:extLst>
          </p:cNvPr>
          <p:cNvSpPr txBox="1"/>
          <p:nvPr/>
        </p:nvSpPr>
        <p:spPr>
          <a:xfrm>
            <a:off x="583709" y="924602"/>
            <a:ext cx="3961238" cy="523220"/>
          </a:xfrm>
          <a:prstGeom prst="rect">
            <a:avLst/>
          </a:prstGeom>
          <a:solidFill>
            <a:srgbClr val="E5E3E4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기능불량별 가격 중앙값 </a:t>
            </a:r>
            <a:r>
              <a:rPr lang="en-US" altLang="ko-KR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1</a:t>
            </a:r>
            <a:endParaRPr lang="ko-KR" altLang="en-US" sz="2800" spc="-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C73DD14-B5CE-48AF-A0D2-97858F4B462B}"/>
              </a:ext>
            </a:extLst>
          </p:cNvPr>
          <p:cNvSpPr txBox="1"/>
          <p:nvPr/>
        </p:nvSpPr>
        <p:spPr>
          <a:xfrm>
            <a:off x="583709" y="345588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Part 3</a:t>
            </a:r>
            <a:endParaRPr lang="ko-KR" altLang="en-US" dirty="0">
              <a:solidFill>
                <a:schemeClr val="accent4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549E54A-F9AE-405F-92C3-4CE8CEDC8B23}"/>
              </a:ext>
            </a:extLst>
          </p:cNvPr>
          <p:cNvSpPr txBox="1"/>
          <p:nvPr/>
        </p:nvSpPr>
        <p:spPr>
          <a:xfrm>
            <a:off x="1158012" y="268644"/>
            <a:ext cx="31154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데이터 시각화</a:t>
            </a:r>
            <a:endParaRPr lang="en-US" altLang="ko-KR" sz="28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EE244E23-E6B4-4547-B5A7-EF702D121D82}"/>
              </a:ext>
            </a:extLst>
          </p:cNvPr>
          <p:cNvCxnSpPr/>
          <p:nvPr/>
        </p:nvCxnSpPr>
        <p:spPr>
          <a:xfrm>
            <a:off x="711199" y="826143"/>
            <a:ext cx="11002683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5818917-52A1-4A25-B6C5-79119B851851}"/>
              </a:ext>
            </a:extLst>
          </p:cNvPr>
          <p:cNvSpPr txBox="1"/>
          <p:nvPr/>
        </p:nvSpPr>
        <p:spPr>
          <a:xfrm>
            <a:off x="4852877" y="924602"/>
            <a:ext cx="3377708" cy="523220"/>
          </a:xfrm>
          <a:prstGeom prst="rect">
            <a:avLst/>
          </a:prstGeom>
          <a:solidFill>
            <a:srgbClr val="E5E3E4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spc="-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폰가비</a:t>
            </a:r>
            <a:endParaRPr lang="ko-KR" altLang="en-US" sz="2800" spc="-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ED7C710-6304-426B-A2A2-133262BFF1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4928" y="1786568"/>
            <a:ext cx="12192000" cy="4193853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D1200F00-62E3-4265-8903-66DFF9A4F17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52D932-D756-4F36-B239-8AC9341A7180}"/>
              </a:ext>
            </a:extLst>
          </p:cNvPr>
          <p:cNvSpPr txBox="1"/>
          <p:nvPr/>
        </p:nvSpPr>
        <p:spPr>
          <a:xfrm>
            <a:off x="560362" y="2612712"/>
            <a:ext cx="119627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스피커</a:t>
            </a:r>
            <a:r>
              <a:rPr lang="en-US" altLang="ko-KR" sz="3200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3200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진동</a:t>
            </a:r>
            <a:r>
              <a:rPr lang="en-US" altLang="ko-KR" sz="3200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3200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마이크 기능 불량이 가격 하락에 영향을 덜 미침</a:t>
            </a:r>
            <a:endParaRPr lang="en-US" altLang="ko-KR" sz="3200" dirty="0">
              <a:solidFill>
                <a:srgbClr val="FF00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34530AA-C1E8-435C-BA2F-4D84A061BCE3}"/>
              </a:ext>
            </a:extLst>
          </p:cNvPr>
          <p:cNvSpPr txBox="1"/>
          <p:nvPr/>
        </p:nvSpPr>
        <p:spPr>
          <a:xfrm>
            <a:off x="8110565" y="6468384"/>
            <a:ext cx="40669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600" dirty="0" err="1">
                <a:solidFill>
                  <a:schemeClr val="accent2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스마트갓</a:t>
            </a:r>
            <a:r>
              <a:rPr lang="ko-KR" altLang="en-US" sz="1600" dirty="0">
                <a:solidFill>
                  <a:schemeClr val="accent2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1600" dirty="0">
                <a:solidFill>
                  <a:schemeClr val="accent2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[ </a:t>
            </a:r>
            <a:r>
              <a:rPr lang="ko-KR" altLang="en-US" sz="1600" dirty="0" err="1">
                <a:solidFill>
                  <a:schemeClr val="accent2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중고폰</a:t>
            </a:r>
            <a:r>
              <a:rPr lang="ko-KR" altLang="en-US" sz="1600" dirty="0">
                <a:solidFill>
                  <a:schemeClr val="accent2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📱 가격 예측 프로젝트 </a:t>
            </a:r>
            <a:r>
              <a:rPr lang="en-US" altLang="ko-KR" sz="1600" dirty="0">
                <a:solidFill>
                  <a:schemeClr val="accent2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]</a:t>
            </a:r>
            <a:endParaRPr lang="ko-KR" altLang="en-US" sz="1600" dirty="0">
              <a:solidFill>
                <a:schemeClr val="accent2">
                  <a:lumMod val="5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77045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7921CCC-0149-4109-8BAA-AEA50D3C4BBF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C73DD14-B5CE-48AF-A0D2-97858F4B462B}"/>
              </a:ext>
            </a:extLst>
          </p:cNvPr>
          <p:cNvSpPr txBox="1"/>
          <p:nvPr/>
        </p:nvSpPr>
        <p:spPr>
          <a:xfrm>
            <a:off x="583709" y="345588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Part 3</a:t>
            </a:r>
            <a:endParaRPr lang="ko-KR" altLang="en-US" dirty="0">
              <a:solidFill>
                <a:schemeClr val="accent4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549E54A-F9AE-405F-92C3-4CE8CEDC8B23}"/>
              </a:ext>
            </a:extLst>
          </p:cNvPr>
          <p:cNvSpPr txBox="1"/>
          <p:nvPr/>
        </p:nvSpPr>
        <p:spPr>
          <a:xfrm>
            <a:off x="1158012" y="268644"/>
            <a:ext cx="31154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데이터 시각화</a:t>
            </a:r>
            <a:endParaRPr lang="en-US" altLang="ko-KR" sz="28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EE244E23-E6B4-4547-B5A7-EF702D121D82}"/>
              </a:ext>
            </a:extLst>
          </p:cNvPr>
          <p:cNvCxnSpPr/>
          <p:nvPr/>
        </p:nvCxnSpPr>
        <p:spPr>
          <a:xfrm>
            <a:off x="711199" y="826143"/>
            <a:ext cx="11002683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5818917-52A1-4A25-B6C5-79119B851851}"/>
              </a:ext>
            </a:extLst>
          </p:cNvPr>
          <p:cNvSpPr txBox="1"/>
          <p:nvPr/>
        </p:nvSpPr>
        <p:spPr>
          <a:xfrm>
            <a:off x="4742391" y="937367"/>
            <a:ext cx="3377708" cy="523220"/>
          </a:xfrm>
          <a:prstGeom prst="rect">
            <a:avLst/>
          </a:prstGeom>
          <a:solidFill>
            <a:srgbClr val="E5E3E4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spc="-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폰가비</a:t>
            </a:r>
            <a:endParaRPr lang="ko-KR" altLang="en-US" sz="2800" spc="-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67323C3-B130-4BCA-A410-FCE785CAC1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36685"/>
            <a:ext cx="12192000" cy="418394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3E54838-AE6D-4862-8915-762D2904F00F}"/>
              </a:ext>
            </a:extLst>
          </p:cNvPr>
          <p:cNvSpPr txBox="1"/>
          <p:nvPr/>
        </p:nvSpPr>
        <p:spPr>
          <a:xfrm>
            <a:off x="583709" y="924602"/>
            <a:ext cx="3961238" cy="523220"/>
          </a:xfrm>
          <a:prstGeom prst="rect">
            <a:avLst/>
          </a:prstGeom>
          <a:solidFill>
            <a:srgbClr val="E5E3E4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기능불량별 가격 중앙값 </a:t>
            </a:r>
            <a:r>
              <a:rPr lang="en-US" altLang="ko-KR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2</a:t>
            </a:r>
            <a:endParaRPr lang="ko-KR" altLang="en-US" sz="2800" spc="-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DC828F3-7AF6-4494-81FE-649ECB09167A}"/>
              </a:ext>
            </a:extLst>
          </p:cNvPr>
          <p:cNvSpPr txBox="1"/>
          <p:nvPr/>
        </p:nvSpPr>
        <p:spPr>
          <a:xfrm>
            <a:off x="8110565" y="6468384"/>
            <a:ext cx="40669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600" dirty="0" err="1">
                <a:solidFill>
                  <a:schemeClr val="accent2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스마트갓</a:t>
            </a:r>
            <a:r>
              <a:rPr lang="ko-KR" altLang="en-US" sz="1600" dirty="0">
                <a:solidFill>
                  <a:schemeClr val="accent2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1600" dirty="0">
                <a:solidFill>
                  <a:schemeClr val="accent2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[ </a:t>
            </a:r>
            <a:r>
              <a:rPr lang="ko-KR" altLang="en-US" sz="1600" dirty="0" err="1">
                <a:solidFill>
                  <a:schemeClr val="accent2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중고폰</a:t>
            </a:r>
            <a:r>
              <a:rPr lang="ko-KR" altLang="en-US" sz="1600" dirty="0">
                <a:solidFill>
                  <a:schemeClr val="accent2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📱 가격 예측 프로젝트 </a:t>
            </a:r>
            <a:r>
              <a:rPr lang="en-US" altLang="ko-KR" sz="1600" dirty="0">
                <a:solidFill>
                  <a:schemeClr val="accent2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]</a:t>
            </a:r>
            <a:endParaRPr lang="ko-KR" altLang="en-US" sz="1600" dirty="0">
              <a:solidFill>
                <a:schemeClr val="accent2">
                  <a:lumMod val="5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F2D09A0-B15C-4707-B22C-F83FDA4CF479}"/>
              </a:ext>
            </a:extLst>
          </p:cNvPr>
          <p:cNvSpPr txBox="1"/>
          <p:nvPr/>
        </p:nvSpPr>
        <p:spPr>
          <a:xfrm>
            <a:off x="711199" y="2310987"/>
            <a:ext cx="12137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하자없음</a:t>
            </a:r>
            <a:endParaRPr lang="ko-KR" altLang="en-US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B57D88E-C714-44F9-BE9B-D93E07F8D0A9}"/>
              </a:ext>
            </a:extLst>
          </p:cNvPr>
          <p:cNvSpPr txBox="1"/>
          <p:nvPr/>
        </p:nvSpPr>
        <p:spPr>
          <a:xfrm>
            <a:off x="1991802" y="3878801"/>
            <a:ext cx="1264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하자있음</a:t>
            </a:r>
            <a:endParaRPr lang="ko-KR" altLang="en-US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BB9AA44-7433-4610-8D84-64EF5167787C}"/>
              </a:ext>
            </a:extLst>
          </p:cNvPr>
          <p:cNvSpPr txBox="1"/>
          <p:nvPr/>
        </p:nvSpPr>
        <p:spPr>
          <a:xfrm>
            <a:off x="1003054" y="5611089"/>
            <a:ext cx="172433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생체인식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27095A5-7D55-4A7D-91FA-0B96361E7A35}"/>
              </a:ext>
            </a:extLst>
          </p:cNvPr>
          <p:cNvSpPr txBox="1"/>
          <p:nvPr/>
        </p:nvSpPr>
        <p:spPr>
          <a:xfrm>
            <a:off x="9854181" y="5611089"/>
            <a:ext cx="172433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충전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8D09C58-EE4D-4BF1-BD2D-37F0E14A3C84}"/>
              </a:ext>
            </a:extLst>
          </p:cNvPr>
          <p:cNvSpPr txBox="1"/>
          <p:nvPr/>
        </p:nvSpPr>
        <p:spPr>
          <a:xfrm>
            <a:off x="7046663" y="5611089"/>
            <a:ext cx="172433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터치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65DE413-1ED9-4B34-8F6B-087906DF66B1}"/>
              </a:ext>
            </a:extLst>
          </p:cNvPr>
          <p:cNvSpPr txBox="1"/>
          <p:nvPr/>
        </p:nvSpPr>
        <p:spPr>
          <a:xfrm>
            <a:off x="3897328" y="5612129"/>
            <a:ext cx="172433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카메라</a:t>
            </a:r>
          </a:p>
        </p:txBody>
      </p:sp>
    </p:spTree>
    <p:extLst>
      <p:ext uri="{BB962C8B-B14F-4D97-AF65-F5344CB8AC3E}">
        <p14:creationId xmlns:p14="http://schemas.microsoft.com/office/powerpoint/2010/main" val="1933583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7921CCC-0149-4109-8BAA-AEA50D3C4BBF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C73DD14-B5CE-48AF-A0D2-97858F4B462B}"/>
              </a:ext>
            </a:extLst>
          </p:cNvPr>
          <p:cNvSpPr txBox="1"/>
          <p:nvPr/>
        </p:nvSpPr>
        <p:spPr>
          <a:xfrm>
            <a:off x="583709" y="345588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Part 3</a:t>
            </a:r>
            <a:endParaRPr lang="ko-KR" altLang="en-US" dirty="0">
              <a:solidFill>
                <a:schemeClr val="accent4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549E54A-F9AE-405F-92C3-4CE8CEDC8B23}"/>
              </a:ext>
            </a:extLst>
          </p:cNvPr>
          <p:cNvSpPr txBox="1"/>
          <p:nvPr/>
        </p:nvSpPr>
        <p:spPr>
          <a:xfrm>
            <a:off x="1158012" y="268644"/>
            <a:ext cx="31154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데이터 시각화</a:t>
            </a:r>
            <a:endParaRPr lang="en-US" altLang="ko-KR" sz="28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EE244E23-E6B4-4547-B5A7-EF702D121D82}"/>
              </a:ext>
            </a:extLst>
          </p:cNvPr>
          <p:cNvCxnSpPr/>
          <p:nvPr/>
        </p:nvCxnSpPr>
        <p:spPr>
          <a:xfrm>
            <a:off x="711199" y="826143"/>
            <a:ext cx="11002683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5818917-52A1-4A25-B6C5-79119B851851}"/>
              </a:ext>
            </a:extLst>
          </p:cNvPr>
          <p:cNvSpPr txBox="1"/>
          <p:nvPr/>
        </p:nvSpPr>
        <p:spPr>
          <a:xfrm>
            <a:off x="4742391" y="937367"/>
            <a:ext cx="3377708" cy="523220"/>
          </a:xfrm>
          <a:prstGeom prst="rect">
            <a:avLst/>
          </a:prstGeom>
          <a:solidFill>
            <a:srgbClr val="E5E3E4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spc="-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폰가비</a:t>
            </a:r>
            <a:endParaRPr lang="ko-KR" altLang="en-US" sz="2800" spc="-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67323C3-B130-4BCA-A410-FCE785CAC1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47909"/>
            <a:ext cx="12192000" cy="418394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3E54838-AE6D-4862-8915-762D2904F00F}"/>
              </a:ext>
            </a:extLst>
          </p:cNvPr>
          <p:cNvSpPr txBox="1"/>
          <p:nvPr/>
        </p:nvSpPr>
        <p:spPr>
          <a:xfrm>
            <a:off x="583709" y="924602"/>
            <a:ext cx="3961238" cy="523220"/>
          </a:xfrm>
          <a:prstGeom prst="rect">
            <a:avLst/>
          </a:prstGeom>
          <a:solidFill>
            <a:srgbClr val="E5E3E4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기능불량별 가격 중앙값 </a:t>
            </a:r>
            <a:r>
              <a:rPr lang="en-US" altLang="ko-KR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2</a:t>
            </a:r>
            <a:endParaRPr lang="ko-KR" altLang="en-US" sz="2800" spc="-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0FFE692-EB4B-42D2-865D-52C2ECF58DE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E35D155-26B7-4E35-B398-DDD37FDA9105}"/>
              </a:ext>
            </a:extLst>
          </p:cNvPr>
          <p:cNvSpPr txBox="1"/>
          <p:nvPr/>
        </p:nvSpPr>
        <p:spPr>
          <a:xfrm>
            <a:off x="465152" y="2580811"/>
            <a:ext cx="116219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생체인식</a:t>
            </a:r>
            <a:r>
              <a:rPr lang="en-US" altLang="ko-KR" sz="3200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</a:t>
            </a:r>
            <a:r>
              <a:rPr lang="ko-KR" altLang="en-US" sz="3200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카메라</a:t>
            </a:r>
            <a:r>
              <a:rPr lang="en-US" altLang="ko-KR" sz="3200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</a:t>
            </a:r>
            <a:r>
              <a:rPr lang="ko-KR" altLang="en-US" sz="3200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터치 기능 불량이 가격에 영향을 많이 미침</a:t>
            </a:r>
            <a:endParaRPr lang="en-US" altLang="ko-KR" sz="3200" dirty="0">
              <a:solidFill>
                <a:srgbClr val="FF00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861E1C6-F857-4ABF-A703-8ACEAC893F89}"/>
              </a:ext>
            </a:extLst>
          </p:cNvPr>
          <p:cNvSpPr txBox="1"/>
          <p:nvPr/>
        </p:nvSpPr>
        <p:spPr>
          <a:xfrm>
            <a:off x="8110565" y="6468384"/>
            <a:ext cx="40669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600" dirty="0" err="1">
                <a:solidFill>
                  <a:schemeClr val="accent2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스마트갓</a:t>
            </a:r>
            <a:r>
              <a:rPr lang="ko-KR" altLang="en-US" sz="1600" dirty="0">
                <a:solidFill>
                  <a:schemeClr val="accent2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1600" dirty="0">
                <a:solidFill>
                  <a:schemeClr val="accent2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[ </a:t>
            </a:r>
            <a:r>
              <a:rPr lang="ko-KR" altLang="en-US" sz="1600" dirty="0" err="1">
                <a:solidFill>
                  <a:schemeClr val="accent2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중고폰</a:t>
            </a:r>
            <a:r>
              <a:rPr lang="ko-KR" altLang="en-US" sz="1600" dirty="0">
                <a:solidFill>
                  <a:schemeClr val="accent2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📱 가격 예측 프로젝트 </a:t>
            </a:r>
            <a:r>
              <a:rPr lang="en-US" altLang="ko-KR" sz="1600" dirty="0">
                <a:solidFill>
                  <a:schemeClr val="accent2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]</a:t>
            </a:r>
            <a:endParaRPr lang="ko-KR" altLang="en-US" sz="1600" dirty="0">
              <a:solidFill>
                <a:schemeClr val="accent2">
                  <a:lumMod val="5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6436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7921CCC-0149-4109-8BAA-AEA50D3C4BBF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8BFF80B-3370-4048-ADC5-F4CEA89A16B8}"/>
              </a:ext>
            </a:extLst>
          </p:cNvPr>
          <p:cNvSpPr txBox="1"/>
          <p:nvPr/>
        </p:nvSpPr>
        <p:spPr>
          <a:xfrm>
            <a:off x="583709" y="924602"/>
            <a:ext cx="3377708" cy="523220"/>
          </a:xfrm>
          <a:prstGeom prst="rect">
            <a:avLst/>
          </a:prstGeom>
          <a:solidFill>
            <a:srgbClr val="E5E3E4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Feature</a:t>
            </a:r>
            <a:r>
              <a:rPr lang="ko-KR" altLang="en-US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별 가격 분포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C73DD14-B5CE-48AF-A0D2-97858F4B462B}"/>
              </a:ext>
            </a:extLst>
          </p:cNvPr>
          <p:cNvSpPr txBox="1"/>
          <p:nvPr/>
        </p:nvSpPr>
        <p:spPr>
          <a:xfrm>
            <a:off x="583709" y="345588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Part 3</a:t>
            </a:r>
            <a:endParaRPr lang="ko-KR" altLang="en-US" dirty="0">
              <a:solidFill>
                <a:schemeClr val="accent4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549E54A-F9AE-405F-92C3-4CE8CEDC8B23}"/>
              </a:ext>
            </a:extLst>
          </p:cNvPr>
          <p:cNvSpPr txBox="1"/>
          <p:nvPr/>
        </p:nvSpPr>
        <p:spPr>
          <a:xfrm>
            <a:off x="1158012" y="268644"/>
            <a:ext cx="31154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데이터 시각화</a:t>
            </a:r>
            <a:endParaRPr lang="en-US" altLang="ko-KR" sz="28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EE244E23-E6B4-4547-B5A7-EF702D121D82}"/>
              </a:ext>
            </a:extLst>
          </p:cNvPr>
          <p:cNvCxnSpPr/>
          <p:nvPr/>
        </p:nvCxnSpPr>
        <p:spPr>
          <a:xfrm>
            <a:off x="711199" y="826143"/>
            <a:ext cx="11002683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5818917-52A1-4A25-B6C5-79119B851851}"/>
              </a:ext>
            </a:extLst>
          </p:cNvPr>
          <p:cNvSpPr txBox="1"/>
          <p:nvPr/>
        </p:nvSpPr>
        <p:spPr>
          <a:xfrm>
            <a:off x="4147219" y="924602"/>
            <a:ext cx="3377708" cy="523220"/>
          </a:xfrm>
          <a:prstGeom prst="rect">
            <a:avLst/>
          </a:prstGeom>
          <a:solidFill>
            <a:srgbClr val="E5E3E4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spc="-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세티즌</a:t>
            </a:r>
            <a:endParaRPr lang="ko-KR" altLang="en-US" sz="2800" spc="-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6EF66D4-4481-4DF2-9C5A-A073230C0A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809" y="2174684"/>
            <a:ext cx="3427995" cy="321116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529EC05-8F1A-4150-8070-EB1E1EBB6A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7631" y="2119030"/>
            <a:ext cx="3537004" cy="354234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4204EFA-1E9A-4A3C-8C9D-E4B44E85442C}"/>
              </a:ext>
            </a:extLst>
          </p:cNvPr>
          <p:cNvSpPr txBox="1"/>
          <p:nvPr/>
        </p:nvSpPr>
        <p:spPr>
          <a:xfrm>
            <a:off x="8110565" y="6468384"/>
            <a:ext cx="40669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600" dirty="0" err="1">
                <a:solidFill>
                  <a:schemeClr val="accent2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스마트갓</a:t>
            </a:r>
            <a:r>
              <a:rPr lang="ko-KR" altLang="en-US" sz="1600" dirty="0">
                <a:solidFill>
                  <a:schemeClr val="accent2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1600" dirty="0">
                <a:solidFill>
                  <a:schemeClr val="accent2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[ </a:t>
            </a:r>
            <a:r>
              <a:rPr lang="ko-KR" altLang="en-US" sz="1600" dirty="0" err="1">
                <a:solidFill>
                  <a:schemeClr val="accent2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중고폰</a:t>
            </a:r>
            <a:r>
              <a:rPr lang="ko-KR" altLang="en-US" sz="1600" dirty="0">
                <a:solidFill>
                  <a:schemeClr val="accent2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📱 가격 예측 프로젝트 </a:t>
            </a:r>
            <a:r>
              <a:rPr lang="en-US" altLang="ko-KR" sz="1600" dirty="0">
                <a:solidFill>
                  <a:schemeClr val="accent2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]</a:t>
            </a:r>
            <a:endParaRPr lang="ko-KR" altLang="en-US" sz="1600" dirty="0">
              <a:solidFill>
                <a:schemeClr val="accent2">
                  <a:lumMod val="5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6A9CC836-AE00-405A-90FA-1CF2045BE27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608"/>
          <a:stretch/>
        </p:blipFill>
        <p:spPr>
          <a:xfrm>
            <a:off x="7949462" y="2119029"/>
            <a:ext cx="3621296" cy="3615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270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7921CCC-0149-4109-8BAA-AEA50D3C4BBF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C73DD14-B5CE-48AF-A0D2-97858F4B462B}"/>
              </a:ext>
            </a:extLst>
          </p:cNvPr>
          <p:cNvSpPr txBox="1"/>
          <p:nvPr/>
        </p:nvSpPr>
        <p:spPr>
          <a:xfrm>
            <a:off x="583709" y="345588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Part 3</a:t>
            </a:r>
            <a:endParaRPr lang="ko-KR" altLang="en-US" dirty="0">
              <a:solidFill>
                <a:schemeClr val="accent4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549E54A-F9AE-405F-92C3-4CE8CEDC8B23}"/>
              </a:ext>
            </a:extLst>
          </p:cNvPr>
          <p:cNvSpPr txBox="1"/>
          <p:nvPr/>
        </p:nvSpPr>
        <p:spPr>
          <a:xfrm>
            <a:off x="1158012" y="268644"/>
            <a:ext cx="31154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데이터 시각화</a:t>
            </a:r>
            <a:endParaRPr lang="en-US" altLang="ko-KR" sz="28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EE244E23-E6B4-4547-B5A7-EF702D121D82}"/>
              </a:ext>
            </a:extLst>
          </p:cNvPr>
          <p:cNvCxnSpPr/>
          <p:nvPr/>
        </p:nvCxnSpPr>
        <p:spPr>
          <a:xfrm>
            <a:off x="711199" y="826143"/>
            <a:ext cx="11002683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5D95C1A-FE95-4D19-B402-8B512FC76C00}"/>
              </a:ext>
            </a:extLst>
          </p:cNvPr>
          <p:cNvSpPr txBox="1"/>
          <p:nvPr/>
        </p:nvSpPr>
        <p:spPr>
          <a:xfrm>
            <a:off x="8110565" y="6468384"/>
            <a:ext cx="40669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600" dirty="0" err="1">
                <a:solidFill>
                  <a:schemeClr val="accent2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스마트갓</a:t>
            </a:r>
            <a:r>
              <a:rPr lang="ko-KR" altLang="en-US" sz="1600" dirty="0">
                <a:solidFill>
                  <a:schemeClr val="accent2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1600" dirty="0">
                <a:solidFill>
                  <a:schemeClr val="accent2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[ </a:t>
            </a:r>
            <a:r>
              <a:rPr lang="ko-KR" altLang="en-US" sz="1600" dirty="0" err="1">
                <a:solidFill>
                  <a:schemeClr val="accent2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중고폰</a:t>
            </a:r>
            <a:r>
              <a:rPr lang="ko-KR" altLang="en-US" sz="1600" dirty="0">
                <a:solidFill>
                  <a:schemeClr val="accent2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📱 가격 예측 프로젝트 </a:t>
            </a:r>
            <a:r>
              <a:rPr lang="en-US" altLang="ko-KR" sz="1600" dirty="0">
                <a:solidFill>
                  <a:schemeClr val="accent2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]</a:t>
            </a:r>
            <a:endParaRPr lang="ko-KR" altLang="en-US" sz="1600" dirty="0">
              <a:solidFill>
                <a:schemeClr val="accent2">
                  <a:lumMod val="5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5C48967-1331-4CD6-B12B-657B1DD46A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4804" y="1232657"/>
            <a:ext cx="8359843" cy="523572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974C33F-AA9D-448B-A2E1-766AB24402FE}"/>
              </a:ext>
            </a:extLst>
          </p:cNvPr>
          <p:cNvSpPr txBox="1"/>
          <p:nvPr/>
        </p:nvSpPr>
        <p:spPr>
          <a:xfrm>
            <a:off x="711199" y="1001215"/>
            <a:ext cx="3377708" cy="523220"/>
          </a:xfrm>
          <a:prstGeom prst="rect">
            <a:avLst/>
          </a:prstGeom>
          <a:solidFill>
            <a:srgbClr val="E5E3E4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전체 데이터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EB80C18-7865-43B6-AD63-C2ABE6B32239}"/>
              </a:ext>
            </a:extLst>
          </p:cNvPr>
          <p:cNvSpPr/>
          <p:nvPr/>
        </p:nvSpPr>
        <p:spPr>
          <a:xfrm>
            <a:off x="8054671" y="1461786"/>
            <a:ext cx="1319917" cy="454144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B934446-0E52-4F50-BEAB-06CE31A6FF4A}"/>
              </a:ext>
            </a:extLst>
          </p:cNvPr>
          <p:cNvSpPr/>
          <p:nvPr/>
        </p:nvSpPr>
        <p:spPr>
          <a:xfrm>
            <a:off x="6965343" y="3709283"/>
            <a:ext cx="807058" cy="229395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AB14356-1D9A-4C0B-83D1-F220A1FD366C}"/>
              </a:ext>
            </a:extLst>
          </p:cNvPr>
          <p:cNvSpPr txBox="1"/>
          <p:nvPr/>
        </p:nvSpPr>
        <p:spPr>
          <a:xfrm>
            <a:off x="6212540" y="3277932"/>
            <a:ext cx="1401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0070C0"/>
                </a:solidFill>
                <a:highlight>
                  <a:srgbClr val="FFFF00"/>
                </a:highlight>
                <a:latin typeface="HY헤드라인M" panose="02030600000101010101" pitchFamily="18" charset="-127"/>
                <a:ea typeface="HY헤드라인M" panose="02030600000101010101" pitchFamily="18" charset="-127"/>
              </a:rPr>
              <a:t>아이폰</a:t>
            </a:r>
            <a:r>
              <a:rPr lang="en-US" altLang="ko-KR" dirty="0">
                <a:solidFill>
                  <a:srgbClr val="0070C0"/>
                </a:solidFill>
                <a:highlight>
                  <a:srgbClr val="FFFF00"/>
                </a:highlight>
                <a:latin typeface="HY헤드라인M" panose="02030600000101010101" pitchFamily="18" charset="-127"/>
                <a:ea typeface="HY헤드라인M" panose="02030600000101010101" pitchFamily="18" charset="-127"/>
              </a:rPr>
              <a:t>11</a:t>
            </a:r>
            <a:endParaRPr lang="ko-KR" altLang="en-US" dirty="0">
              <a:solidFill>
                <a:srgbClr val="0070C0"/>
              </a:solidFill>
              <a:highlight>
                <a:srgbClr val="FFFF00"/>
              </a:highligh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4162A49-12F2-4696-BE2B-BBE98958E7D6}"/>
              </a:ext>
            </a:extLst>
          </p:cNvPr>
          <p:cNvSpPr txBox="1"/>
          <p:nvPr/>
        </p:nvSpPr>
        <p:spPr>
          <a:xfrm>
            <a:off x="7613635" y="1018831"/>
            <a:ext cx="1401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0070C0"/>
                </a:solidFill>
                <a:highlight>
                  <a:srgbClr val="FFFF00"/>
                </a:highlight>
                <a:latin typeface="HY헤드라인M" panose="02030600000101010101" pitchFamily="18" charset="-127"/>
                <a:ea typeface="HY헤드라인M" panose="02030600000101010101" pitchFamily="18" charset="-127"/>
              </a:rPr>
              <a:t>아이폰</a:t>
            </a:r>
            <a:r>
              <a:rPr lang="en-US" altLang="ko-KR" dirty="0">
                <a:solidFill>
                  <a:srgbClr val="0070C0"/>
                </a:solidFill>
                <a:highlight>
                  <a:srgbClr val="FFFF00"/>
                </a:highlight>
                <a:latin typeface="HY헤드라인M" panose="02030600000101010101" pitchFamily="18" charset="-127"/>
                <a:ea typeface="HY헤드라인M" panose="02030600000101010101" pitchFamily="18" charset="-127"/>
              </a:rPr>
              <a:t>12</a:t>
            </a:r>
            <a:endParaRPr lang="ko-KR" altLang="en-US" dirty="0">
              <a:solidFill>
                <a:srgbClr val="0070C0"/>
              </a:solidFill>
              <a:highlight>
                <a:srgbClr val="FFFF00"/>
              </a:highligh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590C535-23C7-4F34-8743-B75206C5E7F9}"/>
              </a:ext>
            </a:extLst>
          </p:cNvPr>
          <p:cNvSpPr txBox="1"/>
          <p:nvPr/>
        </p:nvSpPr>
        <p:spPr>
          <a:xfrm>
            <a:off x="8643099" y="3647264"/>
            <a:ext cx="1401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0070C0"/>
                </a:solidFill>
                <a:highlight>
                  <a:srgbClr val="FFFF00"/>
                </a:highlight>
                <a:latin typeface="HY헤드라인M" panose="02030600000101010101" pitchFamily="18" charset="-127"/>
                <a:ea typeface="HY헤드라인M" panose="02030600000101010101" pitchFamily="18" charset="-127"/>
              </a:rPr>
              <a:t>아이폰</a:t>
            </a:r>
            <a:r>
              <a:rPr lang="en-US" altLang="ko-KR" dirty="0">
                <a:solidFill>
                  <a:srgbClr val="0070C0"/>
                </a:solidFill>
                <a:highlight>
                  <a:srgbClr val="FFFF00"/>
                </a:highlight>
                <a:latin typeface="HY헤드라인M" panose="02030600000101010101" pitchFamily="18" charset="-127"/>
                <a:ea typeface="HY헤드라인M" panose="02030600000101010101" pitchFamily="18" charset="-127"/>
              </a:rPr>
              <a:t>13</a:t>
            </a:r>
            <a:endParaRPr lang="ko-KR" altLang="en-US" dirty="0">
              <a:solidFill>
                <a:srgbClr val="0070C0"/>
              </a:solidFill>
              <a:highlight>
                <a:srgbClr val="FFFF00"/>
              </a:highligh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16615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7921CCC-0149-4109-8BAA-AEA50D3C4BBF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C73DD14-B5CE-48AF-A0D2-97858F4B462B}"/>
              </a:ext>
            </a:extLst>
          </p:cNvPr>
          <p:cNvSpPr txBox="1"/>
          <p:nvPr/>
        </p:nvSpPr>
        <p:spPr>
          <a:xfrm>
            <a:off x="583709" y="345588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Part 3</a:t>
            </a:r>
            <a:endParaRPr lang="ko-KR" altLang="en-US" dirty="0">
              <a:solidFill>
                <a:schemeClr val="accent4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549E54A-F9AE-405F-92C3-4CE8CEDC8B23}"/>
              </a:ext>
            </a:extLst>
          </p:cNvPr>
          <p:cNvSpPr txBox="1"/>
          <p:nvPr/>
        </p:nvSpPr>
        <p:spPr>
          <a:xfrm>
            <a:off x="1158012" y="268644"/>
            <a:ext cx="31154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데이터 시각화</a:t>
            </a:r>
            <a:endParaRPr lang="en-US" altLang="ko-KR" sz="28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EE244E23-E6B4-4547-B5A7-EF702D121D82}"/>
              </a:ext>
            </a:extLst>
          </p:cNvPr>
          <p:cNvCxnSpPr/>
          <p:nvPr/>
        </p:nvCxnSpPr>
        <p:spPr>
          <a:xfrm>
            <a:off x="711199" y="826143"/>
            <a:ext cx="11002683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FAAFDA33-9EB6-4D53-A150-842FE1EDA7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7500" y="1115096"/>
            <a:ext cx="8689461" cy="535328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974C33F-AA9D-448B-A2E1-766AB24402FE}"/>
              </a:ext>
            </a:extLst>
          </p:cNvPr>
          <p:cNvSpPr txBox="1"/>
          <p:nvPr/>
        </p:nvSpPr>
        <p:spPr>
          <a:xfrm>
            <a:off x="711199" y="1001215"/>
            <a:ext cx="3377708" cy="523220"/>
          </a:xfrm>
          <a:prstGeom prst="rect">
            <a:avLst/>
          </a:prstGeom>
          <a:solidFill>
            <a:srgbClr val="E5E3E4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전체 데이터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5D95C1A-FE95-4D19-B402-8B512FC76C00}"/>
              </a:ext>
            </a:extLst>
          </p:cNvPr>
          <p:cNvSpPr txBox="1"/>
          <p:nvPr/>
        </p:nvSpPr>
        <p:spPr>
          <a:xfrm>
            <a:off x="8110565" y="6468384"/>
            <a:ext cx="40669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600" dirty="0" err="1">
                <a:solidFill>
                  <a:schemeClr val="accent2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스마트갓</a:t>
            </a:r>
            <a:r>
              <a:rPr lang="ko-KR" altLang="en-US" sz="1600" dirty="0">
                <a:solidFill>
                  <a:schemeClr val="accent2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1600" dirty="0">
                <a:solidFill>
                  <a:schemeClr val="accent2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[ </a:t>
            </a:r>
            <a:r>
              <a:rPr lang="ko-KR" altLang="en-US" sz="1600" dirty="0" err="1">
                <a:solidFill>
                  <a:schemeClr val="accent2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중고폰</a:t>
            </a:r>
            <a:r>
              <a:rPr lang="ko-KR" altLang="en-US" sz="1600" dirty="0">
                <a:solidFill>
                  <a:schemeClr val="accent2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📱 가격 예측 프로젝트 </a:t>
            </a:r>
            <a:r>
              <a:rPr lang="en-US" altLang="ko-KR" sz="1600" dirty="0">
                <a:solidFill>
                  <a:schemeClr val="accent2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]</a:t>
            </a:r>
            <a:endParaRPr lang="ko-KR" altLang="en-US" sz="1600" dirty="0">
              <a:solidFill>
                <a:schemeClr val="accent2">
                  <a:lumMod val="5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4BBC5BE-0C89-4C1C-B1E8-55CEB5034FF2}"/>
              </a:ext>
            </a:extLst>
          </p:cNvPr>
          <p:cNvSpPr/>
          <p:nvPr/>
        </p:nvSpPr>
        <p:spPr>
          <a:xfrm>
            <a:off x="8054671" y="1461786"/>
            <a:ext cx="1168841" cy="437095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36AA243-7786-481F-B7AF-6A894799539B}"/>
              </a:ext>
            </a:extLst>
          </p:cNvPr>
          <p:cNvSpPr/>
          <p:nvPr/>
        </p:nvSpPr>
        <p:spPr>
          <a:xfrm>
            <a:off x="6858001" y="3837697"/>
            <a:ext cx="807058" cy="194687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E24168-D836-4392-B038-7A35A39C6079}"/>
              </a:ext>
            </a:extLst>
          </p:cNvPr>
          <p:cNvSpPr txBox="1"/>
          <p:nvPr/>
        </p:nvSpPr>
        <p:spPr>
          <a:xfrm>
            <a:off x="6653576" y="3362019"/>
            <a:ext cx="1401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0070C0"/>
                </a:solidFill>
                <a:highlight>
                  <a:srgbClr val="FFFF00"/>
                </a:highlight>
                <a:latin typeface="HY헤드라인M" panose="02030600000101010101" pitchFamily="18" charset="-127"/>
                <a:ea typeface="HY헤드라인M" panose="02030600000101010101" pitchFamily="18" charset="-127"/>
              </a:rPr>
              <a:t>아이폰</a:t>
            </a:r>
            <a:r>
              <a:rPr lang="en-US" altLang="ko-KR" dirty="0">
                <a:solidFill>
                  <a:srgbClr val="0070C0"/>
                </a:solidFill>
                <a:highlight>
                  <a:srgbClr val="FFFF00"/>
                </a:highlight>
                <a:latin typeface="HY헤드라인M" panose="02030600000101010101" pitchFamily="18" charset="-127"/>
                <a:ea typeface="HY헤드라인M" panose="02030600000101010101" pitchFamily="18" charset="-127"/>
              </a:rPr>
              <a:t>11</a:t>
            </a:r>
            <a:endParaRPr lang="ko-KR" altLang="en-US" dirty="0">
              <a:solidFill>
                <a:srgbClr val="0070C0"/>
              </a:solidFill>
              <a:highlight>
                <a:srgbClr val="FFFF00"/>
              </a:highligh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CB69E0B-DBC8-464C-B55C-9F9BEF3FEB14}"/>
              </a:ext>
            </a:extLst>
          </p:cNvPr>
          <p:cNvSpPr txBox="1"/>
          <p:nvPr/>
        </p:nvSpPr>
        <p:spPr>
          <a:xfrm>
            <a:off x="7307509" y="2775445"/>
            <a:ext cx="1401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0070C0"/>
                </a:solidFill>
                <a:highlight>
                  <a:srgbClr val="FFFF00"/>
                </a:highlight>
                <a:latin typeface="HY헤드라인M" panose="02030600000101010101" pitchFamily="18" charset="-127"/>
                <a:ea typeface="HY헤드라인M" panose="02030600000101010101" pitchFamily="18" charset="-127"/>
              </a:rPr>
              <a:t>아이폰</a:t>
            </a:r>
            <a:r>
              <a:rPr lang="en-US" altLang="ko-KR" dirty="0">
                <a:solidFill>
                  <a:srgbClr val="0070C0"/>
                </a:solidFill>
                <a:highlight>
                  <a:srgbClr val="FFFF00"/>
                </a:highlight>
                <a:latin typeface="HY헤드라인M" panose="02030600000101010101" pitchFamily="18" charset="-127"/>
                <a:ea typeface="HY헤드라인M" panose="02030600000101010101" pitchFamily="18" charset="-127"/>
              </a:rPr>
              <a:t>12</a:t>
            </a:r>
            <a:endParaRPr lang="ko-KR" altLang="en-US" dirty="0">
              <a:solidFill>
                <a:srgbClr val="0070C0"/>
              </a:solidFill>
              <a:highlight>
                <a:srgbClr val="FFFF00"/>
              </a:highligh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5AA60F0-2C10-4CDC-8AAD-9CD4CF3057D7}"/>
              </a:ext>
            </a:extLst>
          </p:cNvPr>
          <p:cNvSpPr txBox="1"/>
          <p:nvPr/>
        </p:nvSpPr>
        <p:spPr>
          <a:xfrm>
            <a:off x="8569579" y="1749284"/>
            <a:ext cx="1401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0070C0"/>
                </a:solidFill>
                <a:highlight>
                  <a:srgbClr val="FFFF00"/>
                </a:highlight>
                <a:latin typeface="HY헤드라인M" panose="02030600000101010101" pitchFamily="18" charset="-127"/>
                <a:ea typeface="HY헤드라인M" panose="02030600000101010101" pitchFamily="18" charset="-127"/>
              </a:rPr>
              <a:t>아이폰</a:t>
            </a:r>
            <a:r>
              <a:rPr lang="en-US" altLang="ko-KR" dirty="0">
                <a:solidFill>
                  <a:srgbClr val="0070C0"/>
                </a:solidFill>
                <a:highlight>
                  <a:srgbClr val="FFFF00"/>
                </a:highlight>
                <a:latin typeface="HY헤드라인M" panose="02030600000101010101" pitchFamily="18" charset="-127"/>
                <a:ea typeface="HY헤드라인M" panose="02030600000101010101" pitchFamily="18" charset="-127"/>
              </a:rPr>
              <a:t>13</a:t>
            </a:r>
            <a:endParaRPr lang="ko-KR" altLang="en-US" dirty="0">
              <a:solidFill>
                <a:srgbClr val="0070C0"/>
              </a:solidFill>
              <a:highlight>
                <a:srgbClr val="FFFF00"/>
              </a:highligh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18516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7921CCC-0149-4109-8BAA-AEA50D3C4BBF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C73DD14-B5CE-48AF-A0D2-97858F4B462B}"/>
              </a:ext>
            </a:extLst>
          </p:cNvPr>
          <p:cNvSpPr txBox="1"/>
          <p:nvPr/>
        </p:nvSpPr>
        <p:spPr>
          <a:xfrm>
            <a:off x="583709" y="345588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Part 3</a:t>
            </a:r>
            <a:endParaRPr lang="ko-KR" altLang="en-US" dirty="0">
              <a:solidFill>
                <a:schemeClr val="accent4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549E54A-F9AE-405F-92C3-4CE8CEDC8B23}"/>
              </a:ext>
            </a:extLst>
          </p:cNvPr>
          <p:cNvSpPr txBox="1"/>
          <p:nvPr/>
        </p:nvSpPr>
        <p:spPr>
          <a:xfrm>
            <a:off x="1158012" y="268644"/>
            <a:ext cx="31154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데이터 시각화</a:t>
            </a:r>
            <a:endParaRPr lang="en-US" altLang="ko-KR" sz="28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EE244E23-E6B4-4547-B5A7-EF702D121D82}"/>
              </a:ext>
            </a:extLst>
          </p:cNvPr>
          <p:cNvCxnSpPr/>
          <p:nvPr/>
        </p:nvCxnSpPr>
        <p:spPr>
          <a:xfrm>
            <a:off x="711199" y="826143"/>
            <a:ext cx="11002683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AutoShape 2" descr="image.png">
            <a:extLst>
              <a:ext uri="{FF2B5EF4-FFF2-40B4-BE49-F238E27FC236}">
                <a16:creationId xmlns:a16="http://schemas.microsoft.com/office/drawing/2014/main" id="{704564C1-7C1D-448C-B8A4-4807CE2006F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711148" y="3785484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A191900-E779-46E3-9E13-E4F320553E7E}"/>
              </a:ext>
            </a:extLst>
          </p:cNvPr>
          <p:cNvSpPr txBox="1"/>
          <p:nvPr/>
        </p:nvSpPr>
        <p:spPr>
          <a:xfrm>
            <a:off x="711199" y="1021994"/>
            <a:ext cx="3377708" cy="523220"/>
          </a:xfrm>
          <a:prstGeom prst="rect">
            <a:avLst/>
          </a:prstGeom>
          <a:solidFill>
            <a:srgbClr val="E5E3E4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상관계수 시각화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8636CE7-E969-45CC-AE53-93DB871E39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2934" y="1780103"/>
            <a:ext cx="5899212" cy="452582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00CD439-5F29-4C25-BCE6-C27DD702B9F3}"/>
              </a:ext>
            </a:extLst>
          </p:cNvPr>
          <p:cNvSpPr txBox="1"/>
          <p:nvPr/>
        </p:nvSpPr>
        <p:spPr>
          <a:xfrm>
            <a:off x="8110565" y="6468384"/>
            <a:ext cx="40669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600" dirty="0" err="1">
                <a:solidFill>
                  <a:schemeClr val="accent2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스마트갓</a:t>
            </a:r>
            <a:r>
              <a:rPr lang="ko-KR" altLang="en-US" sz="1600" dirty="0">
                <a:solidFill>
                  <a:schemeClr val="accent2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1600" dirty="0">
                <a:solidFill>
                  <a:schemeClr val="accent2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[ </a:t>
            </a:r>
            <a:r>
              <a:rPr lang="ko-KR" altLang="en-US" sz="1600" dirty="0" err="1">
                <a:solidFill>
                  <a:schemeClr val="accent2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중고폰</a:t>
            </a:r>
            <a:r>
              <a:rPr lang="ko-KR" altLang="en-US" sz="1600" dirty="0">
                <a:solidFill>
                  <a:schemeClr val="accent2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📱 가격 예측 프로젝트 </a:t>
            </a:r>
            <a:r>
              <a:rPr lang="en-US" altLang="ko-KR" sz="1600" dirty="0">
                <a:solidFill>
                  <a:schemeClr val="accent2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]</a:t>
            </a:r>
            <a:endParaRPr lang="ko-KR" altLang="en-US" sz="1600" dirty="0">
              <a:solidFill>
                <a:schemeClr val="accent2">
                  <a:lumMod val="5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910B21B-53C6-44D2-A766-57C168D0D1E4}"/>
              </a:ext>
            </a:extLst>
          </p:cNvPr>
          <p:cNvSpPr/>
          <p:nvPr/>
        </p:nvSpPr>
        <p:spPr>
          <a:xfrm>
            <a:off x="7295322" y="1641944"/>
            <a:ext cx="1188720" cy="4826438"/>
          </a:xfrm>
          <a:prstGeom prst="rect">
            <a:avLst/>
          </a:prstGeom>
          <a:noFill/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AB7F7D9-6212-4F53-8A39-6D8DF2E4C404}"/>
              </a:ext>
            </a:extLst>
          </p:cNvPr>
          <p:cNvSpPr txBox="1"/>
          <p:nvPr/>
        </p:nvSpPr>
        <p:spPr>
          <a:xfrm>
            <a:off x="8577149" y="2995489"/>
            <a:ext cx="1401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0070C0"/>
                </a:solidFill>
                <a:highlight>
                  <a:srgbClr val="FFFF00"/>
                </a:highlight>
                <a:latin typeface="HY헤드라인M" panose="02030600000101010101" pitchFamily="18" charset="-127"/>
                <a:ea typeface="HY헤드라인M" panose="02030600000101010101" pitchFamily="18" charset="-127"/>
              </a:rPr>
              <a:t>모델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C6AFADC-4FC8-4520-8277-C065F5EE4997}"/>
              </a:ext>
            </a:extLst>
          </p:cNvPr>
          <p:cNvSpPr txBox="1"/>
          <p:nvPr/>
        </p:nvSpPr>
        <p:spPr>
          <a:xfrm>
            <a:off x="8577149" y="2052960"/>
            <a:ext cx="1401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0070C0"/>
                </a:solidFill>
                <a:highlight>
                  <a:srgbClr val="FFFF00"/>
                </a:highlight>
                <a:latin typeface="HY헤드라인M" panose="02030600000101010101" pitchFamily="18" charset="-127"/>
                <a:ea typeface="HY헤드라인M" panose="02030600000101010101" pitchFamily="18" charset="-127"/>
              </a:rPr>
              <a:t>시리즈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264A077-46B7-45C2-A2EC-7A1D7821F974}"/>
              </a:ext>
            </a:extLst>
          </p:cNvPr>
          <p:cNvSpPr txBox="1"/>
          <p:nvPr/>
        </p:nvSpPr>
        <p:spPr>
          <a:xfrm>
            <a:off x="8569936" y="3785484"/>
            <a:ext cx="1401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0070C0"/>
                </a:solidFill>
                <a:highlight>
                  <a:srgbClr val="FFFF00"/>
                </a:highlight>
                <a:latin typeface="HY헤드라인M" panose="02030600000101010101" pitchFamily="18" charset="-127"/>
                <a:ea typeface="HY헤드라인M" panose="02030600000101010101" pitchFamily="18" charset="-127"/>
              </a:rPr>
              <a:t>용량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F4994D6-D497-43CA-8869-8B0D888B9504}"/>
              </a:ext>
            </a:extLst>
          </p:cNvPr>
          <p:cNvSpPr txBox="1"/>
          <p:nvPr/>
        </p:nvSpPr>
        <p:spPr>
          <a:xfrm>
            <a:off x="8597112" y="4575479"/>
            <a:ext cx="1401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0070C0"/>
                </a:solidFill>
                <a:highlight>
                  <a:srgbClr val="FFFF00"/>
                </a:highlight>
                <a:latin typeface="HY헤드라인M" panose="02030600000101010101" pitchFamily="18" charset="-127"/>
                <a:ea typeface="HY헤드라인M" panose="02030600000101010101" pitchFamily="18" charset="-127"/>
              </a:rPr>
              <a:t>제품상태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C46FF84-C26A-4538-B341-44A652A46D99}"/>
              </a:ext>
            </a:extLst>
          </p:cNvPr>
          <p:cNvSpPr txBox="1"/>
          <p:nvPr/>
        </p:nvSpPr>
        <p:spPr>
          <a:xfrm>
            <a:off x="8597111" y="5558791"/>
            <a:ext cx="1401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0070C0"/>
                </a:solidFill>
                <a:highlight>
                  <a:srgbClr val="FFFF00"/>
                </a:highlight>
                <a:latin typeface="HY헤드라인M" panose="02030600000101010101" pitchFamily="18" charset="-127"/>
                <a:ea typeface="HY헤드라인M" panose="02030600000101010101" pitchFamily="18" charset="-127"/>
              </a:rPr>
              <a:t>가격</a:t>
            </a:r>
          </a:p>
        </p:txBody>
      </p:sp>
    </p:spTree>
    <p:extLst>
      <p:ext uri="{BB962C8B-B14F-4D97-AF65-F5344CB8AC3E}">
        <p14:creationId xmlns:p14="http://schemas.microsoft.com/office/powerpoint/2010/main" val="3434158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2AC2C0C4-61BB-4ECB-866A-DDBB85222A4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-1"/>
            <a:ext cx="6096000" cy="6858001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6A426CD6-95CA-4223-8159-246E15BC2F22}"/>
              </a:ext>
            </a:extLst>
          </p:cNvPr>
          <p:cNvGrpSpPr/>
          <p:nvPr/>
        </p:nvGrpSpPr>
        <p:grpSpPr>
          <a:xfrm>
            <a:off x="1132287" y="1441029"/>
            <a:ext cx="2377574" cy="2118496"/>
            <a:chOff x="901700" y="2889659"/>
            <a:chExt cx="1657410" cy="116943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A877D44-D15F-4F6E-9DB8-C33E1BFCAAA9}"/>
                </a:ext>
              </a:extLst>
            </p:cNvPr>
            <p:cNvSpPr txBox="1"/>
            <p:nvPr/>
          </p:nvSpPr>
          <p:spPr>
            <a:xfrm>
              <a:off x="901700" y="2889659"/>
              <a:ext cx="1648471" cy="560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0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Part 4</a:t>
              </a:r>
              <a:endParaRPr lang="ko-KR" altLang="en-US" sz="6000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7B782F0-CDE8-4333-BA12-9F4BE3C7FCD7}"/>
                </a:ext>
              </a:extLst>
            </p:cNvPr>
            <p:cNvSpPr txBox="1"/>
            <p:nvPr/>
          </p:nvSpPr>
          <p:spPr>
            <a:xfrm>
              <a:off x="901700" y="3498438"/>
              <a:ext cx="1657410" cy="5606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6000" spc="-300" dirty="0">
                  <a:solidFill>
                    <a:schemeClr val="accent2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모델링</a:t>
              </a:r>
              <a:endParaRPr lang="ko-KR" altLang="en-US" sz="6000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2018236D-DD5B-4819-8293-47A9F4E5F12A}"/>
              </a:ext>
            </a:extLst>
          </p:cNvPr>
          <p:cNvSpPr txBox="1"/>
          <p:nvPr/>
        </p:nvSpPr>
        <p:spPr>
          <a:xfrm>
            <a:off x="1227702" y="3908070"/>
            <a:ext cx="4763606" cy="2887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5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● </a:t>
            </a:r>
            <a:r>
              <a:rPr lang="en-US" altLang="ko-KR" sz="25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DecisionTreeRegressor</a:t>
            </a:r>
            <a:r>
              <a:rPr lang="en-US" altLang="ko-KR" sz="25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ko-KR" altLang="en-US" sz="25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● </a:t>
            </a:r>
            <a:r>
              <a:rPr lang="en-US" altLang="ko-KR" sz="25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RandomForestRegressor</a:t>
            </a:r>
            <a:endParaRPr lang="en-US" altLang="ko-KR" sz="25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5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● </a:t>
            </a:r>
            <a:r>
              <a:rPr lang="en-US" altLang="ko-KR" sz="25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XGBoostRegressor</a:t>
            </a:r>
            <a:endParaRPr lang="en-US" altLang="ko-KR" sz="25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5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● </a:t>
            </a:r>
            <a:r>
              <a:rPr lang="en-US" altLang="ko-KR" sz="25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LightGBMRegressor</a:t>
            </a:r>
            <a:endParaRPr lang="en-US" altLang="ko-KR" sz="25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25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62413D-A5F6-46AB-81A3-3B6C7D76A272}"/>
              </a:ext>
            </a:extLst>
          </p:cNvPr>
          <p:cNvSpPr txBox="1"/>
          <p:nvPr/>
        </p:nvSpPr>
        <p:spPr>
          <a:xfrm>
            <a:off x="8110565" y="6468384"/>
            <a:ext cx="40669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600" dirty="0" err="1">
                <a:solidFill>
                  <a:schemeClr val="accent2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스마트갓</a:t>
            </a:r>
            <a:r>
              <a:rPr lang="ko-KR" altLang="en-US" sz="1600" dirty="0">
                <a:solidFill>
                  <a:schemeClr val="accent2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1600" dirty="0">
                <a:solidFill>
                  <a:schemeClr val="accent2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[ </a:t>
            </a:r>
            <a:r>
              <a:rPr lang="ko-KR" altLang="en-US" sz="1600" dirty="0" err="1">
                <a:solidFill>
                  <a:schemeClr val="accent2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중고폰</a:t>
            </a:r>
            <a:r>
              <a:rPr lang="ko-KR" altLang="en-US" sz="1600" dirty="0">
                <a:solidFill>
                  <a:schemeClr val="accent2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📱 가격 예측 프로젝트 </a:t>
            </a:r>
            <a:r>
              <a:rPr lang="en-US" altLang="ko-KR" sz="1600" dirty="0">
                <a:solidFill>
                  <a:schemeClr val="accent2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]</a:t>
            </a:r>
            <a:endParaRPr lang="ko-KR" altLang="en-US" sz="1600" dirty="0">
              <a:solidFill>
                <a:schemeClr val="accent2">
                  <a:lumMod val="5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37913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7921CCC-0149-4109-8BAA-AEA50D3C4BBF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타원 12">
            <a:extLst>
              <a:ext uri="{FF2B5EF4-FFF2-40B4-BE49-F238E27FC236}">
                <a16:creationId xmlns:a16="http://schemas.microsoft.com/office/drawing/2014/main" id="{914AFE78-3FF5-43E2-B1AC-986957093EBD}"/>
              </a:ext>
            </a:extLst>
          </p:cNvPr>
          <p:cNvSpPr/>
          <p:nvPr/>
        </p:nvSpPr>
        <p:spPr>
          <a:xfrm>
            <a:off x="2368045" y="3169101"/>
            <a:ext cx="2663628" cy="2520814"/>
          </a:xfrm>
          <a:prstGeom prst="ellipse">
            <a:avLst/>
          </a:prstGeom>
          <a:solidFill>
            <a:schemeClr val="accent4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용량</a:t>
            </a: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104D83F8-CF4B-4BE7-AD26-0A09C3B1E560}"/>
              </a:ext>
            </a:extLst>
          </p:cNvPr>
          <p:cNvSpPr/>
          <p:nvPr/>
        </p:nvSpPr>
        <p:spPr>
          <a:xfrm>
            <a:off x="406250" y="3212051"/>
            <a:ext cx="2663628" cy="2520814"/>
          </a:xfrm>
          <a:prstGeom prst="ellipse">
            <a:avLst/>
          </a:prstGeom>
          <a:solidFill>
            <a:schemeClr val="accent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제품상태</a:t>
            </a: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B9729B13-D6F8-4399-9771-8D95888F558B}"/>
              </a:ext>
            </a:extLst>
          </p:cNvPr>
          <p:cNvSpPr/>
          <p:nvPr/>
        </p:nvSpPr>
        <p:spPr>
          <a:xfrm>
            <a:off x="344359" y="1586431"/>
            <a:ext cx="2663628" cy="2520814"/>
          </a:xfrm>
          <a:prstGeom prst="ellipse">
            <a:avLst/>
          </a:prstGeom>
          <a:solidFill>
            <a:schemeClr val="accent3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시리즈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ADC7D3A1-AA77-41B3-BC39-5817E42E2615}"/>
              </a:ext>
            </a:extLst>
          </p:cNvPr>
          <p:cNvSpPr/>
          <p:nvPr/>
        </p:nvSpPr>
        <p:spPr>
          <a:xfrm>
            <a:off x="2306154" y="1453902"/>
            <a:ext cx="2663628" cy="2520814"/>
          </a:xfrm>
          <a:prstGeom prst="ellipse">
            <a:avLst/>
          </a:prstGeom>
          <a:solidFill>
            <a:schemeClr val="accent5">
              <a:lumMod val="60000"/>
              <a:lumOff val="4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모델</a:t>
            </a:r>
          </a:p>
        </p:txBody>
      </p:sp>
      <p:sp>
        <p:nvSpPr>
          <p:cNvPr id="11" name="해 10">
            <a:extLst>
              <a:ext uri="{FF2B5EF4-FFF2-40B4-BE49-F238E27FC236}">
                <a16:creationId xmlns:a16="http://schemas.microsoft.com/office/drawing/2014/main" id="{CDD8E3BB-F4F7-41D1-9198-8C875DFBED4B}"/>
              </a:ext>
            </a:extLst>
          </p:cNvPr>
          <p:cNvSpPr/>
          <p:nvPr/>
        </p:nvSpPr>
        <p:spPr>
          <a:xfrm>
            <a:off x="7921020" y="1762917"/>
            <a:ext cx="3792862" cy="3572940"/>
          </a:xfrm>
          <a:prstGeom prst="su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가격예측</a:t>
            </a:r>
            <a:endParaRPr lang="en-US" altLang="ko-KR" sz="3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FB0B9D83-BFAA-418E-ABB6-635596F57AF5}"/>
              </a:ext>
            </a:extLst>
          </p:cNvPr>
          <p:cNvCxnSpPr>
            <a:cxnSpLocks/>
          </p:cNvCxnSpPr>
          <p:nvPr/>
        </p:nvCxnSpPr>
        <p:spPr>
          <a:xfrm>
            <a:off x="5031673" y="3507643"/>
            <a:ext cx="849472" cy="0"/>
          </a:xfrm>
          <a:prstGeom prst="straightConnector1">
            <a:avLst/>
          </a:prstGeom>
          <a:ln w="190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674CCB40-0E54-4740-B943-ABE4037711AE}"/>
              </a:ext>
            </a:extLst>
          </p:cNvPr>
          <p:cNvSpPr/>
          <p:nvPr/>
        </p:nvSpPr>
        <p:spPr>
          <a:xfrm>
            <a:off x="6069492" y="3071224"/>
            <a:ext cx="1600388" cy="956326"/>
          </a:xfrm>
          <a:prstGeom prst="roundRect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MODEL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0E51570-7494-4F15-AEAB-56D493E59643}"/>
              </a:ext>
            </a:extLst>
          </p:cNvPr>
          <p:cNvSpPr txBox="1"/>
          <p:nvPr/>
        </p:nvSpPr>
        <p:spPr>
          <a:xfrm>
            <a:off x="583709" y="345588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Part 4</a:t>
            </a:r>
            <a:endParaRPr lang="ko-KR" altLang="en-US" dirty="0">
              <a:solidFill>
                <a:schemeClr val="accent4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712DBAF-CA29-4B03-A64D-0541415F1321}"/>
              </a:ext>
            </a:extLst>
          </p:cNvPr>
          <p:cNvSpPr txBox="1"/>
          <p:nvPr/>
        </p:nvSpPr>
        <p:spPr>
          <a:xfrm>
            <a:off x="1169939" y="268644"/>
            <a:ext cx="31154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모델링</a:t>
            </a:r>
            <a:endParaRPr lang="en-US" altLang="ko-KR" sz="28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0E32244E-587F-48F5-AA80-2517F9B2E7F5}"/>
              </a:ext>
            </a:extLst>
          </p:cNvPr>
          <p:cNvCxnSpPr/>
          <p:nvPr/>
        </p:nvCxnSpPr>
        <p:spPr>
          <a:xfrm>
            <a:off x="711199" y="826143"/>
            <a:ext cx="11002683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14FFF049-1388-4E2B-BD4C-209C05651A0E}"/>
              </a:ext>
            </a:extLst>
          </p:cNvPr>
          <p:cNvSpPr txBox="1"/>
          <p:nvPr/>
        </p:nvSpPr>
        <p:spPr>
          <a:xfrm>
            <a:off x="8110565" y="6468384"/>
            <a:ext cx="40669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600" dirty="0" err="1">
                <a:solidFill>
                  <a:schemeClr val="accent2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스마트갓</a:t>
            </a:r>
            <a:r>
              <a:rPr lang="ko-KR" altLang="en-US" sz="1600" dirty="0">
                <a:solidFill>
                  <a:schemeClr val="accent2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1600" dirty="0">
                <a:solidFill>
                  <a:schemeClr val="accent2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[ </a:t>
            </a:r>
            <a:r>
              <a:rPr lang="ko-KR" altLang="en-US" sz="1600" dirty="0" err="1">
                <a:solidFill>
                  <a:schemeClr val="accent2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중고폰</a:t>
            </a:r>
            <a:r>
              <a:rPr lang="ko-KR" altLang="en-US" sz="1600" dirty="0">
                <a:solidFill>
                  <a:schemeClr val="accent2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📱 가격 예측 프로젝트 </a:t>
            </a:r>
            <a:r>
              <a:rPr lang="en-US" altLang="ko-KR" sz="1600" dirty="0">
                <a:solidFill>
                  <a:schemeClr val="accent2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]</a:t>
            </a:r>
            <a:endParaRPr lang="ko-KR" altLang="en-US" sz="1600" dirty="0">
              <a:solidFill>
                <a:schemeClr val="accent2">
                  <a:lumMod val="5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3810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>
                <a:lumMod val="5000"/>
                <a:lumOff val="95000"/>
              </a:schemeClr>
            </a:gs>
            <a:gs pos="74000">
              <a:schemeClr val="accent2">
                <a:lumMod val="45000"/>
                <a:lumOff val="55000"/>
              </a:schemeClr>
            </a:gs>
            <a:gs pos="83000">
              <a:schemeClr val="accent2">
                <a:lumMod val="45000"/>
                <a:lumOff val="55000"/>
              </a:schemeClr>
            </a:gs>
            <a:gs pos="100000">
              <a:schemeClr val="accent2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6CCA5183-B371-4D62-A66C-13C60E70345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83516" y="-168371"/>
            <a:ext cx="6658146" cy="7490415"/>
          </a:xfrm>
          <a:prstGeom prst="rect">
            <a:avLst/>
          </a:prstGeom>
          <a:effectLst>
            <a:reflection blurRad="241300" stA="45000" endPos="1000" dist="50800" dir="5400000" sy="-100000" algn="bl" rotWithShape="0"/>
            <a:softEdge rad="812800"/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37DE295-F4ED-46B7-8019-15B04C599EEC}"/>
              </a:ext>
            </a:extLst>
          </p:cNvPr>
          <p:cNvSpPr txBox="1"/>
          <p:nvPr/>
        </p:nvSpPr>
        <p:spPr>
          <a:xfrm>
            <a:off x="1011791" y="1517811"/>
            <a:ext cx="4916731" cy="4118050"/>
          </a:xfrm>
          <a:prstGeom prst="rect">
            <a:avLst/>
          </a:prstGeom>
          <a:noFill/>
        </p:spPr>
        <p:txBody>
          <a:bodyPr wrap="none" rtlCol="0" anchor="t">
            <a:spAutoFit/>
            <a:scene3d>
              <a:camera prst="orthographicFront"/>
              <a:lightRig rig="threePt" dir="t"/>
            </a:scene3d>
            <a:sp3d/>
          </a:bodyPr>
          <a:lstStyle/>
          <a:p>
            <a:pPr>
              <a:lnSpc>
                <a:spcPct val="150000"/>
              </a:lnSpc>
            </a:pPr>
            <a:r>
              <a:rPr lang="en-US" altLang="ko-KR" sz="3600" spc="-300" dirty="0">
                <a:solidFill>
                  <a:schemeClr val="accent2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1.  </a:t>
            </a:r>
            <a:r>
              <a:rPr lang="ko-KR" altLang="en-US" sz="3600" spc="-300" dirty="0">
                <a:solidFill>
                  <a:schemeClr val="accent2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분석배경  </a:t>
            </a:r>
            <a:r>
              <a:rPr lang="en-US" altLang="ko-KR" sz="3600" spc="-300" dirty="0">
                <a:solidFill>
                  <a:schemeClr val="accent2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/</a:t>
            </a:r>
            <a:r>
              <a:rPr lang="ko-KR" altLang="en-US" sz="3600" spc="-300" dirty="0">
                <a:solidFill>
                  <a:schemeClr val="accent2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 목표</a:t>
            </a:r>
            <a:endParaRPr lang="en-US" altLang="ko-KR" sz="3600" spc="-300" dirty="0">
              <a:solidFill>
                <a:schemeClr val="accent2">
                  <a:lumMod val="5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3600" spc="-300" dirty="0">
                <a:solidFill>
                  <a:schemeClr val="accent2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2.</a:t>
            </a:r>
            <a:r>
              <a:rPr lang="ko-KR" altLang="en-US" sz="3600" spc="-300" dirty="0">
                <a:solidFill>
                  <a:schemeClr val="accent2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 데이터 수집  </a:t>
            </a:r>
            <a:r>
              <a:rPr lang="en-US" altLang="ko-KR" sz="3600" spc="-300" dirty="0">
                <a:solidFill>
                  <a:schemeClr val="accent2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/ </a:t>
            </a:r>
            <a:r>
              <a:rPr lang="ko-KR" altLang="en-US" sz="3600" spc="-300" dirty="0">
                <a:solidFill>
                  <a:schemeClr val="accent2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3600" spc="-300" dirty="0" err="1">
                <a:solidFill>
                  <a:schemeClr val="accent2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전처리</a:t>
            </a:r>
            <a:endParaRPr lang="en-US" altLang="ko-KR" sz="3600" spc="-300" dirty="0">
              <a:solidFill>
                <a:schemeClr val="accent2">
                  <a:lumMod val="5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3600" spc="-300" dirty="0">
                <a:solidFill>
                  <a:schemeClr val="accent2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3.</a:t>
            </a:r>
            <a:r>
              <a:rPr lang="ko-KR" altLang="en-US" sz="3600" spc="-300" dirty="0">
                <a:solidFill>
                  <a:schemeClr val="accent2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 데이터 시각화</a:t>
            </a:r>
            <a:endParaRPr lang="en-US" altLang="ko-KR" sz="3600" spc="-300" dirty="0">
              <a:solidFill>
                <a:schemeClr val="accent2">
                  <a:lumMod val="5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3600" spc="-300" dirty="0">
                <a:solidFill>
                  <a:schemeClr val="accent2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4. </a:t>
            </a:r>
            <a:r>
              <a:rPr lang="ko-KR" altLang="en-US" sz="3600" spc="-300" dirty="0">
                <a:solidFill>
                  <a:schemeClr val="accent2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모델링</a:t>
            </a:r>
            <a:endParaRPr lang="en-US" altLang="ko-KR" sz="3600" spc="-300" dirty="0">
              <a:solidFill>
                <a:schemeClr val="accent2">
                  <a:lumMod val="5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3600" spc="-300" dirty="0">
                <a:solidFill>
                  <a:schemeClr val="accent2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5. </a:t>
            </a:r>
            <a:r>
              <a:rPr lang="ko-KR" altLang="en-US" sz="3600" spc="-300" dirty="0">
                <a:solidFill>
                  <a:schemeClr val="accent2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결과</a:t>
            </a:r>
            <a:endParaRPr lang="en-US" altLang="ko-KR" sz="3600" spc="-300" dirty="0">
              <a:solidFill>
                <a:schemeClr val="accent2">
                  <a:lumMod val="5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430E8918-1E3B-4C65-9976-98821F83853E}"/>
              </a:ext>
            </a:extLst>
          </p:cNvPr>
          <p:cNvCxnSpPr>
            <a:cxnSpLocks/>
          </p:cNvCxnSpPr>
          <p:nvPr/>
        </p:nvCxnSpPr>
        <p:spPr>
          <a:xfrm>
            <a:off x="203871" y="972681"/>
            <a:ext cx="4716000" cy="0"/>
          </a:xfrm>
          <a:prstGeom prst="line">
            <a:avLst/>
          </a:prstGeom>
          <a:ln w="1905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FC38B33-322D-4CEA-83CA-A6F1EDE991ED}"/>
              </a:ext>
            </a:extLst>
          </p:cNvPr>
          <p:cNvSpPr txBox="1"/>
          <p:nvPr/>
        </p:nvSpPr>
        <p:spPr>
          <a:xfrm>
            <a:off x="-530244" y="134097"/>
            <a:ext cx="308407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dirty="0">
                <a:solidFill>
                  <a:schemeClr val="accent2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목차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A1EA493-B359-4728-AC4A-0494ACE76D39}"/>
              </a:ext>
            </a:extLst>
          </p:cNvPr>
          <p:cNvSpPr txBox="1"/>
          <p:nvPr/>
        </p:nvSpPr>
        <p:spPr>
          <a:xfrm>
            <a:off x="8110565" y="6468384"/>
            <a:ext cx="40669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600" dirty="0" err="1">
                <a:solidFill>
                  <a:schemeClr val="accent2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스마트갓</a:t>
            </a:r>
            <a:r>
              <a:rPr lang="ko-KR" altLang="en-US" sz="1600" dirty="0">
                <a:solidFill>
                  <a:schemeClr val="accent2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1600" dirty="0">
                <a:solidFill>
                  <a:schemeClr val="accent2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[ </a:t>
            </a:r>
            <a:r>
              <a:rPr lang="ko-KR" altLang="en-US" sz="1600" dirty="0" err="1">
                <a:solidFill>
                  <a:schemeClr val="accent2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중고폰</a:t>
            </a:r>
            <a:r>
              <a:rPr lang="ko-KR" altLang="en-US" sz="1600" dirty="0">
                <a:solidFill>
                  <a:schemeClr val="accent2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📱 가격 예측 프로젝트 </a:t>
            </a:r>
            <a:r>
              <a:rPr lang="en-US" altLang="ko-KR" sz="1600" dirty="0">
                <a:solidFill>
                  <a:schemeClr val="accent2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]</a:t>
            </a:r>
            <a:endParaRPr lang="ko-KR" altLang="en-US" sz="1600" dirty="0">
              <a:solidFill>
                <a:schemeClr val="accent2">
                  <a:lumMod val="5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68912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19898F9-5BBB-4FC6-A275-1A9438ACEAC3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ABA3158-F4CE-43A3-A34E-F4923BE3DC62}"/>
              </a:ext>
            </a:extLst>
          </p:cNvPr>
          <p:cNvSpPr/>
          <p:nvPr/>
        </p:nvSpPr>
        <p:spPr>
          <a:xfrm>
            <a:off x="1086539" y="4084397"/>
            <a:ext cx="4902200" cy="22351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B818BFA-3F7C-4B4D-986B-FA300FDECD29}"/>
              </a:ext>
            </a:extLst>
          </p:cNvPr>
          <p:cNvSpPr/>
          <p:nvPr/>
        </p:nvSpPr>
        <p:spPr>
          <a:xfrm>
            <a:off x="6238739" y="4084397"/>
            <a:ext cx="4902200" cy="223519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141993D-834C-440C-8B9F-FCD4F9A9F5C0}"/>
              </a:ext>
            </a:extLst>
          </p:cNvPr>
          <p:cNvSpPr txBox="1"/>
          <p:nvPr/>
        </p:nvSpPr>
        <p:spPr>
          <a:xfrm>
            <a:off x="1312409" y="1872781"/>
            <a:ext cx="2223686" cy="16896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pc="-15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내용을 입력</a:t>
            </a:r>
            <a:endParaRPr lang="en-US" altLang="ko-KR" spc="-15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470407E-BBEC-4F51-842C-6A4A5612C6D2}"/>
              </a:ext>
            </a:extLst>
          </p:cNvPr>
          <p:cNvSpPr txBox="1"/>
          <p:nvPr/>
        </p:nvSpPr>
        <p:spPr>
          <a:xfrm>
            <a:off x="8620336" y="1872781"/>
            <a:ext cx="2223686" cy="16896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D175A9F-05A6-47D7-AA68-B0EF6B4CB31A}"/>
              </a:ext>
            </a:extLst>
          </p:cNvPr>
          <p:cNvSpPr/>
          <p:nvPr/>
        </p:nvSpPr>
        <p:spPr>
          <a:xfrm>
            <a:off x="1086539" y="1377257"/>
            <a:ext cx="4902200" cy="223519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8A0F948-EA33-41BE-B966-5BC625F2A73B}"/>
              </a:ext>
            </a:extLst>
          </p:cNvPr>
          <p:cNvSpPr/>
          <p:nvPr/>
        </p:nvSpPr>
        <p:spPr>
          <a:xfrm>
            <a:off x="6217339" y="1368896"/>
            <a:ext cx="4902200" cy="223519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0D50184-369F-47D0-B343-9821B2D96EA8}"/>
              </a:ext>
            </a:extLst>
          </p:cNvPr>
          <p:cNvSpPr txBox="1"/>
          <p:nvPr/>
        </p:nvSpPr>
        <p:spPr>
          <a:xfrm>
            <a:off x="6317308" y="1031238"/>
            <a:ext cx="4541460" cy="63812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8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RandomForestRegressor</a:t>
            </a: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9FBA5A6-E4C1-478A-814D-E3E5F883AE3C}"/>
              </a:ext>
            </a:extLst>
          </p:cNvPr>
          <p:cNvSpPr txBox="1"/>
          <p:nvPr/>
        </p:nvSpPr>
        <p:spPr>
          <a:xfrm>
            <a:off x="1172508" y="1024957"/>
            <a:ext cx="4226430" cy="63812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8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DecisionTreeRegressor</a:t>
            </a: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F4A98E6-1E4E-48BB-B53C-B14EC3F1DC8D}"/>
              </a:ext>
            </a:extLst>
          </p:cNvPr>
          <p:cNvSpPr txBox="1"/>
          <p:nvPr/>
        </p:nvSpPr>
        <p:spPr>
          <a:xfrm>
            <a:off x="1347505" y="3835912"/>
            <a:ext cx="2970464" cy="56015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XGBoostRegressor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1AC8890-11A2-4D99-8425-CF79553764EA}"/>
              </a:ext>
            </a:extLst>
          </p:cNvPr>
          <p:cNvSpPr txBox="1"/>
          <p:nvPr/>
        </p:nvSpPr>
        <p:spPr>
          <a:xfrm>
            <a:off x="6310170" y="3804879"/>
            <a:ext cx="4548598" cy="63812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8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LightGBMRegressor</a:t>
            </a: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1224B97-654F-408B-9182-614DCC0C1240}"/>
              </a:ext>
            </a:extLst>
          </p:cNvPr>
          <p:cNvSpPr txBox="1"/>
          <p:nvPr/>
        </p:nvSpPr>
        <p:spPr>
          <a:xfrm>
            <a:off x="1210037" y="3800129"/>
            <a:ext cx="4189130" cy="63812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8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XGBoostRegressor</a:t>
            </a: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8078B0B-1C20-465F-81D7-BC89BAF48297}"/>
              </a:ext>
            </a:extLst>
          </p:cNvPr>
          <p:cNvSpPr txBox="1"/>
          <p:nvPr/>
        </p:nvSpPr>
        <p:spPr>
          <a:xfrm>
            <a:off x="1340174" y="1996268"/>
            <a:ext cx="4257646" cy="1128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400" b="1" spc="-15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Train Score </a:t>
            </a:r>
            <a:r>
              <a:rPr lang="en-US" altLang="ko-KR" sz="2400" b="1" spc="-15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sym typeface="Wingdings" panose="05000000000000000000" pitchFamily="2" charset="2"/>
              </a:rPr>
              <a:t> 0.949876</a:t>
            </a:r>
            <a:endParaRPr lang="en-US" altLang="ko-KR" sz="2400" b="1" spc="-15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400" b="1" spc="-15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Test</a:t>
            </a:r>
            <a:r>
              <a:rPr lang="ko-KR" altLang="en-US" sz="2400" b="1" spc="-15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2400" b="1" spc="-15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Score</a:t>
            </a:r>
            <a:r>
              <a:rPr lang="ko-KR" altLang="en-US" sz="2400" b="1" spc="-15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2400" b="1" spc="-15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sym typeface="Wingdings" panose="05000000000000000000" pitchFamily="2" charset="2"/>
              </a:rPr>
              <a:t> 0.930986</a:t>
            </a:r>
            <a:endParaRPr lang="en-US" altLang="ko-KR" sz="2400" b="1" spc="-15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06987D0-2B8C-4F5F-A43B-0582580A10C0}"/>
              </a:ext>
            </a:extLst>
          </p:cNvPr>
          <p:cNvSpPr txBox="1"/>
          <p:nvPr/>
        </p:nvSpPr>
        <p:spPr>
          <a:xfrm>
            <a:off x="6518167" y="1996268"/>
            <a:ext cx="4257646" cy="1128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400" b="1" spc="-15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Train Score </a:t>
            </a:r>
            <a:r>
              <a:rPr lang="en-US" altLang="ko-KR" sz="2400" b="1" spc="-15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sym typeface="Wingdings" panose="05000000000000000000" pitchFamily="2" charset="2"/>
              </a:rPr>
              <a:t> 0.948592</a:t>
            </a:r>
            <a:endParaRPr lang="en-US" altLang="ko-KR" sz="2400" b="1" spc="-15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400" b="1" spc="-15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Test</a:t>
            </a:r>
            <a:r>
              <a:rPr lang="ko-KR" altLang="en-US" sz="2400" b="1" spc="-15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2400" b="1" spc="-15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Score</a:t>
            </a:r>
            <a:r>
              <a:rPr lang="ko-KR" altLang="en-US" sz="2400" b="1" spc="-15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2400" b="1" spc="-15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sym typeface="Wingdings" panose="05000000000000000000" pitchFamily="2" charset="2"/>
              </a:rPr>
              <a:t> 0.940538</a:t>
            </a:r>
            <a:endParaRPr lang="en-US" altLang="ko-KR" sz="2400" b="1" spc="-15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997CF46-1423-4AD8-A541-DD0D7C408999}"/>
              </a:ext>
            </a:extLst>
          </p:cNvPr>
          <p:cNvSpPr txBox="1"/>
          <p:nvPr/>
        </p:nvSpPr>
        <p:spPr>
          <a:xfrm>
            <a:off x="6518167" y="4646520"/>
            <a:ext cx="4257646" cy="1128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400" b="1" spc="-150" dirty="0">
                <a:latin typeface="HY견고딕" panose="02030600000101010101" pitchFamily="18" charset="-127"/>
                <a:ea typeface="HY견고딕" panose="02030600000101010101" pitchFamily="18" charset="-127"/>
              </a:rPr>
              <a:t>Train Score </a:t>
            </a:r>
            <a:r>
              <a:rPr lang="en-US" altLang="ko-KR" sz="2400" b="1" spc="-150" dirty="0">
                <a:latin typeface="HY견고딕" panose="02030600000101010101" pitchFamily="18" charset="-127"/>
                <a:ea typeface="HY견고딕" panose="02030600000101010101" pitchFamily="18" charset="-127"/>
                <a:sym typeface="Wingdings" panose="05000000000000000000" pitchFamily="2" charset="2"/>
              </a:rPr>
              <a:t> 0.936809</a:t>
            </a:r>
            <a:endParaRPr lang="en-US" altLang="ko-KR" sz="2400" b="1" spc="-15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400" b="1" spc="-150" dirty="0">
                <a:latin typeface="HY견고딕" panose="02030600000101010101" pitchFamily="18" charset="-127"/>
                <a:ea typeface="HY견고딕" panose="02030600000101010101" pitchFamily="18" charset="-127"/>
              </a:rPr>
              <a:t>Test</a:t>
            </a:r>
            <a:r>
              <a:rPr lang="ko-KR" altLang="en-US" sz="2400" b="1" spc="-150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2400" b="1" spc="-150" dirty="0">
                <a:latin typeface="HY견고딕" panose="02030600000101010101" pitchFamily="18" charset="-127"/>
                <a:ea typeface="HY견고딕" panose="02030600000101010101" pitchFamily="18" charset="-127"/>
              </a:rPr>
              <a:t>Score</a:t>
            </a:r>
            <a:r>
              <a:rPr lang="ko-KR" altLang="en-US" sz="2400" b="1" spc="-150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2400" b="1" spc="-150" dirty="0">
                <a:latin typeface="HY견고딕" panose="02030600000101010101" pitchFamily="18" charset="-127"/>
                <a:ea typeface="HY견고딕" panose="02030600000101010101" pitchFamily="18" charset="-127"/>
                <a:sym typeface="Wingdings" panose="05000000000000000000" pitchFamily="2" charset="2"/>
              </a:rPr>
              <a:t> 0.935849</a:t>
            </a:r>
            <a:endParaRPr lang="en-US" altLang="ko-KR" sz="2400" b="1" spc="-15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DF2AA18-941C-4462-A774-9C0C10D5026E}"/>
              </a:ext>
            </a:extLst>
          </p:cNvPr>
          <p:cNvSpPr txBox="1"/>
          <p:nvPr/>
        </p:nvSpPr>
        <p:spPr>
          <a:xfrm>
            <a:off x="1438144" y="4646520"/>
            <a:ext cx="4257646" cy="1128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400" b="1" spc="-15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Train Score </a:t>
            </a:r>
            <a:r>
              <a:rPr lang="en-US" altLang="ko-KR" sz="2400" b="1" spc="-15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sym typeface="Wingdings" panose="05000000000000000000" pitchFamily="2" charset="2"/>
              </a:rPr>
              <a:t> 0.949857</a:t>
            </a:r>
            <a:endParaRPr lang="en-US" altLang="ko-KR" sz="2400" b="1" spc="-15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400" b="1" spc="-15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Test</a:t>
            </a:r>
            <a:r>
              <a:rPr lang="ko-KR" altLang="en-US" sz="2400" b="1" spc="-15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2400" b="1" spc="-15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Score</a:t>
            </a:r>
            <a:r>
              <a:rPr lang="ko-KR" altLang="en-US" sz="2400" b="1" spc="-15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2400" b="1" spc="-15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sym typeface="Wingdings" panose="05000000000000000000" pitchFamily="2" charset="2"/>
              </a:rPr>
              <a:t> 0.934037</a:t>
            </a:r>
            <a:endParaRPr lang="en-US" altLang="ko-KR" sz="2400" b="1" spc="-15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AEC963D-021A-4B30-831D-1120AE2F3E1B}"/>
              </a:ext>
            </a:extLst>
          </p:cNvPr>
          <p:cNvSpPr txBox="1"/>
          <p:nvPr/>
        </p:nvSpPr>
        <p:spPr>
          <a:xfrm>
            <a:off x="583709" y="345588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Part 4</a:t>
            </a:r>
            <a:endParaRPr lang="ko-KR" altLang="en-US" dirty="0">
              <a:solidFill>
                <a:schemeClr val="accent4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F552CC0-93A9-45C7-8F4F-0797C1B99A9F}"/>
              </a:ext>
            </a:extLst>
          </p:cNvPr>
          <p:cNvSpPr txBox="1"/>
          <p:nvPr/>
        </p:nvSpPr>
        <p:spPr>
          <a:xfrm>
            <a:off x="1158012" y="268644"/>
            <a:ext cx="31154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모델링</a:t>
            </a:r>
            <a:endParaRPr lang="en-US" altLang="ko-KR" sz="28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D5D44F0-8B26-4797-B394-1B7DE3CC3406}"/>
              </a:ext>
            </a:extLst>
          </p:cNvPr>
          <p:cNvCxnSpPr/>
          <p:nvPr/>
        </p:nvCxnSpPr>
        <p:spPr>
          <a:xfrm>
            <a:off x="711199" y="826143"/>
            <a:ext cx="11002683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1FF7AC07-9955-4820-916F-048C0AA2F25C}"/>
              </a:ext>
            </a:extLst>
          </p:cNvPr>
          <p:cNvSpPr txBox="1"/>
          <p:nvPr/>
        </p:nvSpPr>
        <p:spPr>
          <a:xfrm>
            <a:off x="8110565" y="6468384"/>
            <a:ext cx="40669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600" dirty="0" err="1">
                <a:solidFill>
                  <a:schemeClr val="accent2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스마트갓</a:t>
            </a:r>
            <a:r>
              <a:rPr lang="ko-KR" altLang="en-US" sz="1600" dirty="0">
                <a:solidFill>
                  <a:schemeClr val="accent2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1600" dirty="0">
                <a:solidFill>
                  <a:schemeClr val="accent2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[ </a:t>
            </a:r>
            <a:r>
              <a:rPr lang="ko-KR" altLang="en-US" sz="1600" dirty="0" err="1">
                <a:solidFill>
                  <a:schemeClr val="accent2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중고폰</a:t>
            </a:r>
            <a:r>
              <a:rPr lang="ko-KR" altLang="en-US" sz="1600" dirty="0">
                <a:solidFill>
                  <a:schemeClr val="accent2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📱 가격 예측 프로젝트 </a:t>
            </a:r>
            <a:r>
              <a:rPr lang="en-US" altLang="ko-KR" sz="1600" dirty="0">
                <a:solidFill>
                  <a:schemeClr val="accent2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]</a:t>
            </a:r>
            <a:endParaRPr lang="ko-KR" altLang="en-US" sz="1600" dirty="0">
              <a:solidFill>
                <a:schemeClr val="accent2">
                  <a:lumMod val="5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A49EEE47-EF4D-43BF-AAD0-A5B4796823D4}"/>
              </a:ext>
            </a:extLst>
          </p:cNvPr>
          <p:cNvSpPr/>
          <p:nvPr/>
        </p:nvSpPr>
        <p:spPr>
          <a:xfrm>
            <a:off x="5872594" y="686866"/>
            <a:ext cx="5423749" cy="2941162"/>
          </a:xfrm>
          <a:prstGeom prst="ellipse">
            <a:avLst/>
          </a:prstGeom>
          <a:noFill/>
          <a:ln w="476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8924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19898F9-5BBB-4FC6-A275-1A9438ACEAC3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5F7EF60E-F693-4F01-8F79-B33234AF0F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6182" y="1239340"/>
            <a:ext cx="6344871" cy="513985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2A53BFB-E407-4EAE-84F0-F731499328B9}"/>
              </a:ext>
            </a:extLst>
          </p:cNvPr>
          <p:cNvSpPr txBox="1"/>
          <p:nvPr/>
        </p:nvSpPr>
        <p:spPr>
          <a:xfrm>
            <a:off x="583709" y="345588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Part 4</a:t>
            </a:r>
            <a:endParaRPr lang="ko-KR" altLang="en-US" dirty="0">
              <a:solidFill>
                <a:schemeClr val="accent4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FF55F8-B152-4BFD-B847-CF7E4C2FB04E}"/>
              </a:ext>
            </a:extLst>
          </p:cNvPr>
          <p:cNvSpPr txBox="1"/>
          <p:nvPr/>
        </p:nvSpPr>
        <p:spPr>
          <a:xfrm>
            <a:off x="1158012" y="268644"/>
            <a:ext cx="31154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모델링</a:t>
            </a:r>
            <a:endParaRPr lang="en-US" altLang="ko-KR" sz="28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56C52704-CAE6-46D4-B8CF-0A6647E9ED2E}"/>
              </a:ext>
            </a:extLst>
          </p:cNvPr>
          <p:cNvCxnSpPr/>
          <p:nvPr/>
        </p:nvCxnSpPr>
        <p:spPr>
          <a:xfrm>
            <a:off x="711199" y="826143"/>
            <a:ext cx="11002683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8E4138A-FE1C-4C71-A201-0C2C12943A88}"/>
              </a:ext>
            </a:extLst>
          </p:cNvPr>
          <p:cNvSpPr txBox="1"/>
          <p:nvPr/>
        </p:nvSpPr>
        <p:spPr>
          <a:xfrm>
            <a:off x="8110565" y="6468384"/>
            <a:ext cx="40669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600" dirty="0" err="1">
                <a:solidFill>
                  <a:schemeClr val="accent2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스마트갓</a:t>
            </a:r>
            <a:r>
              <a:rPr lang="ko-KR" altLang="en-US" sz="1600" dirty="0">
                <a:solidFill>
                  <a:schemeClr val="accent2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1600" dirty="0">
                <a:solidFill>
                  <a:schemeClr val="accent2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[ </a:t>
            </a:r>
            <a:r>
              <a:rPr lang="ko-KR" altLang="en-US" sz="1600" dirty="0" err="1">
                <a:solidFill>
                  <a:schemeClr val="accent2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중고폰</a:t>
            </a:r>
            <a:r>
              <a:rPr lang="ko-KR" altLang="en-US" sz="1600" dirty="0">
                <a:solidFill>
                  <a:schemeClr val="accent2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📱 가격 예측 프로젝트 </a:t>
            </a:r>
            <a:r>
              <a:rPr lang="en-US" altLang="ko-KR" sz="1600" dirty="0">
                <a:solidFill>
                  <a:schemeClr val="accent2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]</a:t>
            </a:r>
            <a:endParaRPr lang="ko-KR" altLang="en-US" sz="1600" dirty="0">
              <a:solidFill>
                <a:schemeClr val="accent2">
                  <a:lumMod val="5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92899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6A426CD6-95CA-4223-8159-246E15BC2F22}"/>
              </a:ext>
            </a:extLst>
          </p:cNvPr>
          <p:cNvGrpSpPr/>
          <p:nvPr/>
        </p:nvGrpSpPr>
        <p:grpSpPr>
          <a:xfrm>
            <a:off x="1132287" y="1441029"/>
            <a:ext cx="2364750" cy="2118496"/>
            <a:chOff x="901700" y="2889659"/>
            <a:chExt cx="1648470" cy="116943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A877D44-D15F-4F6E-9DB8-C33E1BFCAAA9}"/>
                </a:ext>
              </a:extLst>
            </p:cNvPr>
            <p:cNvSpPr txBox="1"/>
            <p:nvPr/>
          </p:nvSpPr>
          <p:spPr>
            <a:xfrm>
              <a:off x="901700" y="2889659"/>
              <a:ext cx="1648470" cy="5606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0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Part 5</a:t>
              </a:r>
              <a:endParaRPr lang="ko-KR" altLang="en-US" sz="6000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7B782F0-CDE8-4333-BA12-9F4BE3C7FCD7}"/>
                </a:ext>
              </a:extLst>
            </p:cNvPr>
            <p:cNvSpPr txBox="1"/>
            <p:nvPr/>
          </p:nvSpPr>
          <p:spPr>
            <a:xfrm>
              <a:off x="901700" y="3498438"/>
              <a:ext cx="1147850" cy="5606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6000" spc="-300" dirty="0">
                  <a:solidFill>
                    <a:schemeClr val="accent2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결과</a:t>
              </a:r>
              <a:endParaRPr lang="ko-KR" altLang="en-US" sz="6000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2018236D-DD5B-4819-8293-47A9F4E5F12A}"/>
              </a:ext>
            </a:extLst>
          </p:cNvPr>
          <p:cNvSpPr txBox="1"/>
          <p:nvPr/>
        </p:nvSpPr>
        <p:spPr>
          <a:xfrm>
            <a:off x="1227703" y="3908070"/>
            <a:ext cx="4080146" cy="16681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● 기대효과</a:t>
            </a:r>
            <a:endParaRPr lang="en-US" altLang="ko-KR" sz="2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● 개선방향</a:t>
            </a:r>
            <a:endParaRPr lang="en-US" altLang="ko-KR" sz="2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●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Real 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데이터 예측하기</a:t>
            </a:r>
            <a:endParaRPr lang="en-US" altLang="ko-KR" sz="2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4709EB-798A-473F-BC1C-64934BD35DCD}"/>
              </a:ext>
            </a:extLst>
          </p:cNvPr>
          <p:cNvSpPr txBox="1"/>
          <p:nvPr/>
        </p:nvSpPr>
        <p:spPr>
          <a:xfrm>
            <a:off x="8110565" y="6468384"/>
            <a:ext cx="40669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600" dirty="0" err="1">
                <a:solidFill>
                  <a:schemeClr val="accent2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스마트갓</a:t>
            </a:r>
            <a:r>
              <a:rPr lang="ko-KR" altLang="en-US" sz="1600" dirty="0">
                <a:solidFill>
                  <a:schemeClr val="accent2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1600" dirty="0">
                <a:solidFill>
                  <a:schemeClr val="accent2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[ </a:t>
            </a:r>
            <a:r>
              <a:rPr lang="ko-KR" altLang="en-US" sz="1600" dirty="0" err="1">
                <a:solidFill>
                  <a:schemeClr val="accent2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중고폰</a:t>
            </a:r>
            <a:r>
              <a:rPr lang="ko-KR" altLang="en-US" sz="1600" dirty="0">
                <a:solidFill>
                  <a:schemeClr val="accent2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📱 가격 예측 프로젝트 </a:t>
            </a:r>
            <a:r>
              <a:rPr lang="en-US" altLang="ko-KR" sz="1600" dirty="0">
                <a:solidFill>
                  <a:schemeClr val="accent2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]</a:t>
            </a:r>
            <a:endParaRPr lang="ko-KR" altLang="en-US" sz="1600" dirty="0">
              <a:solidFill>
                <a:schemeClr val="accent2">
                  <a:lumMod val="5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43E9F22-FFA8-49D7-9B94-2CD0A3970BB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6200000">
            <a:off x="5699097" y="365092"/>
            <a:ext cx="6889809" cy="609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041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86ECFCA-8157-4B44-95D4-886C714123B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원호 36">
            <a:extLst>
              <a:ext uri="{FF2B5EF4-FFF2-40B4-BE49-F238E27FC236}">
                <a16:creationId xmlns:a16="http://schemas.microsoft.com/office/drawing/2014/main" id="{3AC994E6-C105-4D72-A105-A7E7E5C3AF4F}"/>
              </a:ext>
            </a:extLst>
          </p:cNvPr>
          <p:cNvSpPr/>
          <p:nvPr/>
        </p:nvSpPr>
        <p:spPr>
          <a:xfrm rot="5400000">
            <a:off x="1051148" y="2141269"/>
            <a:ext cx="2933982" cy="3080240"/>
          </a:xfrm>
          <a:prstGeom prst="arc">
            <a:avLst>
              <a:gd name="adj1" fmla="val 10523546"/>
              <a:gd name="adj2" fmla="val 21546426"/>
            </a:avLst>
          </a:prstGeom>
          <a:ln w="2540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8" name="원호 37">
            <a:extLst>
              <a:ext uri="{FF2B5EF4-FFF2-40B4-BE49-F238E27FC236}">
                <a16:creationId xmlns:a16="http://schemas.microsoft.com/office/drawing/2014/main" id="{CAC07A9A-C7D6-4B86-A62C-38799839EDCB}"/>
              </a:ext>
            </a:extLst>
          </p:cNvPr>
          <p:cNvSpPr/>
          <p:nvPr/>
        </p:nvSpPr>
        <p:spPr>
          <a:xfrm>
            <a:off x="978020" y="2214398"/>
            <a:ext cx="3080240" cy="2933982"/>
          </a:xfrm>
          <a:prstGeom prst="arc">
            <a:avLst>
              <a:gd name="adj1" fmla="val 5320067"/>
              <a:gd name="adj2" fmla="val 18378751"/>
            </a:avLst>
          </a:prstGeom>
          <a:ln w="3810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C835CF9-58AA-4DA9-9148-8E5AD3480A44}"/>
              </a:ext>
            </a:extLst>
          </p:cNvPr>
          <p:cNvSpPr txBox="1"/>
          <p:nvPr/>
        </p:nvSpPr>
        <p:spPr>
          <a:xfrm>
            <a:off x="1127521" y="3327446"/>
            <a:ext cx="27196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rgbClr val="40474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기대 효과</a:t>
            </a:r>
          </a:p>
        </p:txBody>
      </p:sp>
      <p:sp>
        <p:nvSpPr>
          <p:cNvPr id="40" name="テキスト ボックス 17">
            <a:extLst>
              <a:ext uri="{FF2B5EF4-FFF2-40B4-BE49-F238E27FC236}">
                <a16:creationId xmlns:a16="http://schemas.microsoft.com/office/drawing/2014/main" id="{09A30F87-2602-4855-B099-8DAD36EE30E7}"/>
              </a:ext>
            </a:extLst>
          </p:cNvPr>
          <p:cNvSpPr txBox="1"/>
          <p:nvPr/>
        </p:nvSpPr>
        <p:spPr>
          <a:xfrm>
            <a:off x="5945255" y="3009488"/>
            <a:ext cx="6315655" cy="7997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● 합리적인 </a:t>
            </a:r>
            <a:r>
              <a:rPr lang="ko-KR" altLang="en-US" sz="28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중고폰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시장 가격 제시 </a:t>
            </a:r>
            <a:endParaRPr lang="en-US" altLang="ko-KR" sz="2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1498E39C-6A6F-4041-9BA3-2D27D99B54AE}"/>
              </a:ext>
            </a:extLst>
          </p:cNvPr>
          <p:cNvCxnSpPr>
            <a:cxnSpLocks/>
          </p:cNvCxnSpPr>
          <p:nvPr/>
        </p:nvCxnSpPr>
        <p:spPr>
          <a:xfrm>
            <a:off x="5357386" y="2550775"/>
            <a:ext cx="0" cy="263745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BC4046A7-1968-40F5-B104-A7D8B5B608A3}"/>
              </a:ext>
            </a:extLst>
          </p:cNvPr>
          <p:cNvSpPr txBox="1"/>
          <p:nvPr/>
        </p:nvSpPr>
        <p:spPr>
          <a:xfrm>
            <a:off x="8110565" y="6468384"/>
            <a:ext cx="40669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600" dirty="0" err="1">
                <a:solidFill>
                  <a:schemeClr val="accent2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스마트갓</a:t>
            </a:r>
            <a:r>
              <a:rPr lang="ko-KR" altLang="en-US" sz="1600" dirty="0">
                <a:solidFill>
                  <a:schemeClr val="accent2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1600" dirty="0">
                <a:solidFill>
                  <a:schemeClr val="accent2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[ </a:t>
            </a:r>
            <a:r>
              <a:rPr lang="ko-KR" altLang="en-US" sz="1600" dirty="0" err="1">
                <a:solidFill>
                  <a:schemeClr val="accent2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중고폰</a:t>
            </a:r>
            <a:r>
              <a:rPr lang="ko-KR" altLang="en-US" sz="1600" dirty="0">
                <a:solidFill>
                  <a:schemeClr val="accent2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📱 가격 예측 프로젝트 </a:t>
            </a:r>
            <a:r>
              <a:rPr lang="en-US" altLang="ko-KR" sz="1600" dirty="0">
                <a:solidFill>
                  <a:schemeClr val="accent2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]</a:t>
            </a:r>
            <a:endParaRPr lang="ko-KR" altLang="en-US" sz="1600" dirty="0">
              <a:solidFill>
                <a:schemeClr val="accent2">
                  <a:lumMod val="5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F993DDE-3912-4109-80C6-6C89658E5E82}"/>
              </a:ext>
            </a:extLst>
          </p:cNvPr>
          <p:cNvSpPr txBox="1"/>
          <p:nvPr/>
        </p:nvSpPr>
        <p:spPr>
          <a:xfrm>
            <a:off x="583709" y="345588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Part 5</a:t>
            </a:r>
            <a:endParaRPr lang="ko-KR" altLang="en-US" dirty="0">
              <a:solidFill>
                <a:schemeClr val="accent4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9A865F3-1F83-4D9E-A962-89D245760158}"/>
              </a:ext>
            </a:extLst>
          </p:cNvPr>
          <p:cNvSpPr txBox="1"/>
          <p:nvPr/>
        </p:nvSpPr>
        <p:spPr>
          <a:xfrm>
            <a:off x="1158012" y="268644"/>
            <a:ext cx="31154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결과</a:t>
            </a:r>
            <a:endParaRPr lang="en-US" altLang="ko-KR" sz="28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854D1C9C-E6E9-4120-B523-050ADE588B47}"/>
              </a:ext>
            </a:extLst>
          </p:cNvPr>
          <p:cNvCxnSpPr/>
          <p:nvPr/>
        </p:nvCxnSpPr>
        <p:spPr>
          <a:xfrm>
            <a:off x="711199" y="826143"/>
            <a:ext cx="11002683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2955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86ECFCA-8157-4B44-95D4-886C714123B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원호 16">
            <a:extLst>
              <a:ext uri="{FF2B5EF4-FFF2-40B4-BE49-F238E27FC236}">
                <a16:creationId xmlns:a16="http://schemas.microsoft.com/office/drawing/2014/main" id="{C2427E6D-1E1D-42C0-96B3-C8061A63AA96}"/>
              </a:ext>
            </a:extLst>
          </p:cNvPr>
          <p:cNvSpPr/>
          <p:nvPr/>
        </p:nvSpPr>
        <p:spPr>
          <a:xfrm rot="5400000">
            <a:off x="1051148" y="2141269"/>
            <a:ext cx="2933982" cy="3080240"/>
          </a:xfrm>
          <a:prstGeom prst="arc">
            <a:avLst>
              <a:gd name="adj1" fmla="val 10523546"/>
              <a:gd name="adj2" fmla="val 21546426"/>
            </a:avLst>
          </a:prstGeom>
          <a:ln w="2540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8" name="원호 17">
            <a:extLst>
              <a:ext uri="{FF2B5EF4-FFF2-40B4-BE49-F238E27FC236}">
                <a16:creationId xmlns:a16="http://schemas.microsoft.com/office/drawing/2014/main" id="{08377839-AC27-4236-BCEE-14E4D73D5AD7}"/>
              </a:ext>
            </a:extLst>
          </p:cNvPr>
          <p:cNvSpPr/>
          <p:nvPr/>
        </p:nvSpPr>
        <p:spPr>
          <a:xfrm>
            <a:off x="978019" y="2214398"/>
            <a:ext cx="3080240" cy="2933982"/>
          </a:xfrm>
          <a:prstGeom prst="arc">
            <a:avLst>
              <a:gd name="adj1" fmla="val 5320067"/>
              <a:gd name="adj2" fmla="val 18378751"/>
            </a:avLst>
          </a:prstGeom>
          <a:ln w="3810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6E16C5D-6C0A-4F7E-90C9-2F77B60916BD}"/>
              </a:ext>
            </a:extLst>
          </p:cNvPr>
          <p:cNvSpPr txBox="1"/>
          <p:nvPr/>
        </p:nvSpPr>
        <p:spPr>
          <a:xfrm>
            <a:off x="1127521" y="3327446"/>
            <a:ext cx="27196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rgbClr val="40474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개선 방향</a:t>
            </a:r>
          </a:p>
        </p:txBody>
      </p:sp>
      <p:sp>
        <p:nvSpPr>
          <p:cNvPr id="20" name="テキスト ボックス 17">
            <a:extLst>
              <a:ext uri="{FF2B5EF4-FFF2-40B4-BE49-F238E27FC236}">
                <a16:creationId xmlns:a16="http://schemas.microsoft.com/office/drawing/2014/main" id="{5FCD9DAE-CE7B-4C33-8AE0-E834F75F5B71}"/>
              </a:ext>
            </a:extLst>
          </p:cNvPr>
          <p:cNvSpPr txBox="1"/>
          <p:nvPr/>
        </p:nvSpPr>
        <p:spPr>
          <a:xfrm>
            <a:off x="5945256" y="2246156"/>
            <a:ext cx="5738206" cy="2870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● 다양한 플랫폼 데이터 수집</a:t>
            </a:r>
            <a:endParaRPr lang="en-US" altLang="ko-KR" sz="3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● 데이터 수집 기술 향상 </a:t>
            </a:r>
            <a:endParaRPr lang="en-US" altLang="ko-KR" sz="3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● 등급 기준 세분화</a:t>
            </a:r>
            <a:endParaRPr kumimoji="1" lang="ja-JP" altLang="en-US" sz="3200" spc="-150" dirty="0">
              <a:latin typeface="HY헤드라인M" panose="02030600000101010101" pitchFamily="18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E8DCBA4E-0F13-4E2E-A73C-D9C702509921}"/>
              </a:ext>
            </a:extLst>
          </p:cNvPr>
          <p:cNvCxnSpPr>
            <a:cxnSpLocks/>
          </p:cNvCxnSpPr>
          <p:nvPr/>
        </p:nvCxnSpPr>
        <p:spPr>
          <a:xfrm>
            <a:off x="5357386" y="2550775"/>
            <a:ext cx="0" cy="263745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B0836A75-1C81-48C6-9380-85B8CBAD0AE5}"/>
              </a:ext>
            </a:extLst>
          </p:cNvPr>
          <p:cNvSpPr txBox="1"/>
          <p:nvPr/>
        </p:nvSpPr>
        <p:spPr>
          <a:xfrm>
            <a:off x="8110565" y="6468384"/>
            <a:ext cx="40669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600" dirty="0" err="1">
                <a:solidFill>
                  <a:schemeClr val="accent2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스마트갓</a:t>
            </a:r>
            <a:r>
              <a:rPr lang="ko-KR" altLang="en-US" sz="1600" dirty="0">
                <a:solidFill>
                  <a:schemeClr val="accent2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1600" dirty="0">
                <a:solidFill>
                  <a:schemeClr val="accent2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[ </a:t>
            </a:r>
            <a:r>
              <a:rPr lang="ko-KR" altLang="en-US" sz="1600" dirty="0" err="1">
                <a:solidFill>
                  <a:schemeClr val="accent2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중고폰</a:t>
            </a:r>
            <a:r>
              <a:rPr lang="ko-KR" altLang="en-US" sz="1600" dirty="0">
                <a:solidFill>
                  <a:schemeClr val="accent2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📱 가격 예측 프로젝트 </a:t>
            </a:r>
            <a:r>
              <a:rPr lang="en-US" altLang="ko-KR" sz="1600" dirty="0">
                <a:solidFill>
                  <a:schemeClr val="accent2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]</a:t>
            </a:r>
            <a:endParaRPr lang="ko-KR" altLang="en-US" sz="1600" dirty="0">
              <a:solidFill>
                <a:schemeClr val="accent2">
                  <a:lumMod val="5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3A0A2F4-888E-4B71-A51C-565F80D3C808}"/>
              </a:ext>
            </a:extLst>
          </p:cNvPr>
          <p:cNvSpPr txBox="1"/>
          <p:nvPr/>
        </p:nvSpPr>
        <p:spPr>
          <a:xfrm>
            <a:off x="583709" y="345588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Part 5</a:t>
            </a:r>
            <a:endParaRPr lang="ko-KR" altLang="en-US" dirty="0">
              <a:solidFill>
                <a:schemeClr val="accent4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01AB0DD-0A8C-40B9-8CA4-CD2488F2C172}"/>
              </a:ext>
            </a:extLst>
          </p:cNvPr>
          <p:cNvSpPr txBox="1"/>
          <p:nvPr/>
        </p:nvSpPr>
        <p:spPr>
          <a:xfrm>
            <a:off x="1158012" y="268644"/>
            <a:ext cx="31154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결과</a:t>
            </a:r>
            <a:endParaRPr lang="en-US" altLang="ko-KR" sz="28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29F98D32-9131-452B-8AA1-4934C0D80930}"/>
              </a:ext>
            </a:extLst>
          </p:cNvPr>
          <p:cNvCxnSpPr/>
          <p:nvPr/>
        </p:nvCxnSpPr>
        <p:spPr>
          <a:xfrm>
            <a:off x="711199" y="826143"/>
            <a:ext cx="11002683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136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86ECFCA-8157-4B44-95D4-886C714123B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CAEA73C-34EA-42A0-8C15-449E5047245B}"/>
              </a:ext>
            </a:extLst>
          </p:cNvPr>
          <p:cNvSpPr txBox="1"/>
          <p:nvPr/>
        </p:nvSpPr>
        <p:spPr>
          <a:xfrm>
            <a:off x="8110565" y="6468384"/>
            <a:ext cx="40669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600" dirty="0" err="1">
                <a:solidFill>
                  <a:schemeClr val="accent2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스마트갓</a:t>
            </a:r>
            <a:r>
              <a:rPr lang="ko-KR" altLang="en-US" sz="1600" dirty="0">
                <a:solidFill>
                  <a:schemeClr val="accent2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1600" dirty="0">
                <a:solidFill>
                  <a:schemeClr val="accent2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[ </a:t>
            </a:r>
            <a:r>
              <a:rPr lang="ko-KR" altLang="en-US" sz="1600" dirty="0" err="1">
                <a:solidFill>
                  <a:schemeClr val="accent2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중고폰</a:t>
            </a:r>
            <a:r>
              <a:rPr lang="ko-KR" altLang="en-US" sz="1600" dirty="0">
                <a:solidFill>
                  <a:schemeClr val="accent2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📱 가격 예측 프로젝트 </a:t>
            </a:r>
            <a:r>
              <a:rPr lang="en-US" altLang="ko-KR" sz="1600" dirty="0">
                <a:solidFill>
                  <a:schemeClr val="accent2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]</a:t>
            </a:r>
            <a:endParaRPr lang="ko-KR" altLang="en-US" sz="1600" dirty="0">
              <a:solidFill>
                <a:schemeClr val="accent2">
                  <a:lumMod val="5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56CB1D3-FC90-4C87-AA86-3C18967D5587}"/>
              </a:ext>
            </a:extLst>
          </p:cNvPr>
          <p:cNvSpPr txBox="1"/>
          <p:nvPr/>
        </p:nvSpPr>
        <p:spPr>
          <a:xfrm>
            <a:off x="583709" y="345588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Part 5</a:t>
            </a:r>
            <a:endParaRPr lang="ko-KR" altLang="en-US" dirty="0">
              <a:solidFill>
                <a:schemeClr val="accent4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73C4ADE-4B99-48AF-839C-A1EC6B04A081}"/>
              </a:ext>
            </a:extLst>
          </p:cNvPr>
          <p:cNvSpPr txBox="1"/>
          <p:nvPr/>
        </p:nvSpPr>
        <p:spPr>
          <a:xfrm>
            <a:off x="1158012" y="268644"/>
            <a:ext cx="31154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결과</a:t>
            </a:r>
            <a:endParaRPr lang="en-US" altLang="ko-KR" sz="28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0EB79D28-C80F-4CEC-8ACF-DE25F3AFB0CB}"/>
              </a:ext>
            </a:extLst>
          </p:cNvPr>
          <p:cNvCxnSpPr/>
          <p:nvPr/>
        </p:nvCxnSpPr>
        <p:spPr>
          <a:xfrm>
            <a:off x="711199" y="826143"/>
            <a:ext cx="11002683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원호 14">
            <a:extLst>
              <a:ext uri="{FF2B5EF4-FFF2-40B4-BE49-F238E27FC236}">
                <a16:creationId xmlns:a16="http://schemas.microsoft.com/office/drawing/2014/main" id="{54DDA7DB-D9B7-4C26-A27D-38E9C01D5BF4}"/>
              </a:ext>
            </a:extLst>
          </p:cNvPr>
          <p:cNvSpPr/>
          <p:nvPr/>
        </p:nvSpPr>
        <p:spPr>
          <a:xfrm rot="5400000">
            <a:off x="1051148" y="2141269"/>
            <a:ext cx="2933982" cy="3080240"/>
          </a:xfrm>
          <a:prstGeom prst="arc">
            <a:avLst>
              <a:gd name="adj1" fmla="val 10523546"/>
              <a:gd name="adj2" fmla="val 21546426"/>
            </a:avLst>
          </a:prstGeom>
          <a:ln w="2540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6" name="원호 15">
            <a:extLst>
              <a:ext uri="{FF2B5EF4-FFF2-40B4-BE49-F238E27FC236}">
                <a16:creationId xmlns:a16="http://schemas.microsoft.com/office/drawing/2014/main" id="{8EF90CDA-9691-4A8E-9C22-2E2FE3106129}"/>
              </a:ext>
            </a:extLst>
          </p:cNvPr>
          <p:cNvSpPr/>
          <p:nvPr/>
        </p:nvSpPr>
        <p:spPr>
          <a:xfrm>
            <a:off x="978019" y="2214398"/>
            <a:ext cx="3080240" cy="2933982"/>
          </a:xfrm>
          <a:prstGeom prst="arc">
            <a:avLst>
              <a:gd name="adj1" fmla="val 5320067"/>
              <a:gd name="adj2" fmla="val 18378751"/>
            </a:avLst>
          </a:prstGeom>
          <a:ln w="3810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6B05DF4-4C61-4773-BF55-2E4B0C2752FD}"/>
              </a:ext>
            </a:extLst>
          </p:cNvPr>
          <p:cNvSpPr txBox="1"/>
          <p:nvPr/>
        </p:nvSpPr>
        <p:spPr>
          <a:xfrm>
            <a:off x="1117995" y="3327446"/>
            <a:ext cx="28682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 err="1">
                <a:solidFill>
                  <a:srgbClr val="40474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리얼</a:t>
            </a:r>
            <a:r>
              <a:rPr lang="ko-KR" altLang="en-US" sz="4000" b="1" dirty="0">
                <a:solidFill>
                  <a:srgbClr val="40474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데이터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B6BCD04C-6412-40F1-8837-6FB891FF200B}"/>
              </a:ext>
            </a:extLst>
          </p:cNvPr>
          <p:cNvCxnSpPr>
            <a:cxnSpLocks/>
          </p:cNvCxnSpPr>
          <p:nvPr/>
        </p:nvCxnSpPr>
        <p:spPr>
          <a:xfrm>
            <a:off x="5357386" y="2550775"/>
            <a:ext cx="0" cy="263745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テキスト ボックス 17">
            <a:extLst>
              <a:ext uri="{FF2B5EF4-FFF2-40B4-BE49-F238E27FC236}">
                <a16:creationId xmlns:a16="http://schemas.microsoft.com/office/drawing/2014/main" id="{18D5910E-0716-41C2-B19F-2484165D6C71}"/>
              </a:ext>
            </a:extLst>
          </p:cNvPr>
          <p:cNvSpPr txBox="1"/>
          <p:nvPr/>
        </p:nvSpPr>
        <p:spPr>
          <a:xfrm>
            <a:off x="5979535" y="1823746"/>
            <a:ext cx="5738206" cy="366664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kumimoji="1" lang="en-US" altLang="ko-KR" sz="1400" spc="-15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● </a:t>
            </a:r>
            <a:r>
              <a:rPr kumimoji="1" lang="ko-KR" altLang="en-US" sz="2800" spc="-15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시리즈 </a:t>
            </a:r>
            <a:r>
              <a:rPr kumimoji="1" lang="en-US" altLang="ko-KR" sz="2800" spc="-15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r>
              <a:rPr kumimoji="1" lang="ko-KR" altLang="en-US" sz="2800" spc="-15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아이폰</a:t>
            </a:r>
            <a:r>
              <a:rPr kumimoji="1" lang="en-US" altLang="ko-KR" sz="2800" spc="-15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12 </a:t>
            </a:r>
          </a:p>
          <a:p>
            <a:pPr>
              <a:lnSpc>
                <a:spcPct val="150000"/>
              </a:lnSpc>
            </a:pP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● </a:t>
            </a:r>
            <a:r>
              <a:rPr kumimoji="1" lang="ko-KR" altLang="en-US" sz="2800" spc="-15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모델  </a:t>
            </a:r>
            <a:r>
              <a:rPr kumimoji="1" lang="en-US" altLang="ko-KR" sz="2800" spc="-15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r>
              <a:rPr kumimoji="1" lang="ko-KR" altLang="en-US" sz="2800" spc="-15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프로</a:t>
            </a:r>
            <a:endParaRPr kumimoji="1" lang="en-US" altLang="ko-KR" sz="2800" spc="-15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● </a:t>
            </a:r>
            <a:r>
              <a:rPr kumimoji="1" lang="ko-KR" altLang="en-US" sz="2800" spc="-15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용량  </a:t>
            </a:r>
            <a:r>
              <a:rPr kumimoji="1" lang="en-US" altLang="ko-KR" sz="2800" spc="-15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128GB</a:t>
            </a:r>
          </a:p>
          <a:p>
            <a:pPr>
              <a:lnSpc>
                <a:spcPct val="150000"/>
              </a:lnSpc>
            </a:pP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● </a:t>
            </a:r>
            <a:r>
              <a:rPr kumimoji="1" lang="ko-KR" altLang="en-US" sz="2800" spc="-15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제품 상태 </a:t>
            </a:r>
            <a:r>
              <a:rPr kumimoji="1" lang="en-US" altLang="ko-KR" sz="2800" spc="-15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r>
              <a:rPr kumimoji="1" lang="ko-KR" altLang="en-US" sz="2800" spc="-15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상</a:t>
            </a:r>
            <a:endParaRPr kumimoji="1" lang="en-US" altLang="ko-KR" sz="2800" spc="-15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2800" spc="-15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       (</a:t>
            </a:r>
            <a:r>
              <a:rPr kumimoji="1" lang="ko-KR" altLang="en-US" sz="2800" spc="-15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무흠집</a:t>
            </a:r>
            <a:r>
              <a:rPr kumimoji="1" lang="en-US" altLang="ko-KR" sz="2800" spc="-15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kumimoji="1" lang="ko-KR" altLang="en-US" sz="2800" spc="-15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미세손상 ∙</a:t>
            </a:r>
            <a:r>
              <a:rPr kumimoji="1" lang="en-US" altLang="ko-KR" sz="2800" spc="-15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kumimoji="1" lang="ko-KR" altLang="en-US" sz="2800" spc="-15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외관손상 무</a:t>
            </a:r>
            <a:r>
              <a:rPr kumimoji="1" lang="en-US" altLang="ko-KR" sz="2800" spc="-15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</a:p>
          <a:p>
            <a:pPr>
              <a:lnSpc>
                <a:spcPct val="150000"/>
              </a:lnSpc>
            </a:pPr>
            <a:endParaRPr kumimoji="1" lang="en-US" altLang="ko-KR" sz="100" spc="-15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F82A29E-EAA7-4077-BD3F-7A7D8A935DAF}"/>
              </a:ext>
            </a:extLst>
          </p:cNvPr>
          <p:cNvSpPr txBox="1"/>
          <p:nvPr/>
        </p:nvSpPr>
        <p:spPr>
          <a:xfrm>
            <a:off x="6834615" y="1531358"/>
            <a:ext cx="4028046" cy="584775"/>
          </a:xfrm>
          <a:prstGeom prst="rect">
            <a:avLst/>
          </a:prstGeom>
          <a:solidFill>
            <a:schemeClr val="accent6">
              <a:lumMod val="1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3200" spc="-15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실제 예측 </a:t>
            </a:r>
            <a:r>
              <a:rPr kumimoji="1" lang="ko-KR" altLang="en-US" sz="3200" spc="-150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중고폰</a:t>
            </a:r>
            <a:r>
              <a:rPr kumimoji="1" lang="ko-KR" altLang="en-US" sz="3200" spc="-15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스펙</a:t>
            </a:r>
            <a:endParaRPr kumimoji="1" lang="en-US" altLang="ko-KR" sz="3200" spc="-15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BD77951A-1959-4BC7-BB26-F7CC36A989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0674" y="1165239"/>
            <a:ext cx="6191197" cy="496405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13834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9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9517798-5507-49D7-9570-543A21FF57B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333" y="0"/>
            <a:ext cx="4573333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57524B6-6034-44BA-A115-23C4556D9C5F}"/>
              </a:ext>
            </a:extLst>
          </p:cNvPr>
          <p:cNvSpPr txBox="1"/>
          <p:nvPr/>
        </p:nvSpPr>
        <p:spPr>
          <a:xfrm>
            <a:off x="3987891" y="1329072"/>
            <a:ext cx="4216218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3800" spc="-300" dirty="0">
                <a:latin typeface="+mj-ea"/>
                <a:ea typeface="+mj-ea"/>
              </a:rPr>
              <a:t>Q &amp; A</a:t>
            </a:r>
            <a:endParaRPr lang="ko-KR" altLang="en-US" sz="13800" spc="-300" dirty="0">
              <a:latin typeface="+mj-ea"/>
              <a:ea typeface="+mj-ea"/>
            </a:endParaRPr>
          </a:p>
        </p:txBody>
      </p:sp>
      <p:sp>
        <p:nvSpPr>
          <p:cNvPr id="5" name="양쪽 대괄호 4">
            <a:extLst>
              <a:ext uri="{FF2B5EF4-FFF2-40B4-BE49-F238E27FC236}">
                <a16:creationId xmlns:a16="http://schemas.microsoft.com/office/drawing/2014/main" id="{AEBCEBE6-A4C2-4FFB-B291-7650A0C5D976}"/>
              </a:ext>
            </a:extLst>
          </p:cNvPr>
          <p:cNvSpPr/>
          <p:nvPr/>
        </p:nvSpPr>
        <p:spPr>
          <a:xfrm>
            <a:off x="1407042" y="978195"/>
            <a:ext cx="9377916" cy="4550733"/>
          </a:xfrm>
          <a:prstGeom prst="bracketPair">
            <a:avLst>
              <a:gd name="adj" fmla="val 1116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99AAB1-C484-4454-B37D-C012AD918D87}"/>
              </a:ext>
            </a:extLst>
          </p:cNvPr>
          <p:cNvSpPr txBox="1"/>
          <p:nvPr/>
        </p:nvSpPr>
        <p:spPr>
          <a:xfrm>
            <a:off x="8110565" y="6468384"/>
            <a:ext cx="40669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600" dirty="0" err="1">
                <a:solidFill>
                  <a:schemeClr val="accent2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스마트갓</a:t>
            </a:r>
            <a:r>
              <a:rPr lang="ko-KR" altLang="en-US" sz="1600" dirty="0">
                <a:solidFill>
                  <a:schemeClr val="accent2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1600" dirty="0">
                <a:solidFill>
                  <a:schemeClr val="accent2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[ </a:t>
            </a:r>
            <a:r>
              <a:rPr lang="ko-KR" altLang="en-US" sz="1600" dirty="0" err="1">
                <a:solidFill>
                  <a:schemeClr val="accent2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중고폰</a:t>
            </a:r>
            <a:r>
              <a:rPr lang="ko-KR" altLang="en-US" sz="1600" dirty="0">
                <a:solidFill>
                  <a:schemeClr val="accent2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📱 가격 예측 프로젝트 </a:t>
            </a:r>
            <a:r>
              <a:rPr lang="en-US" altLang="ko-KR" sz="1600" dirty="0">
                <a:solidFill>
                  <a:schemeClr val="accent2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]</a:t>
            </a:r>
            <a:endParaRPr lang="ko-KR" altLang="en-US" sz="1600" dirty="0">
              <a:solidFill>
                <a:schemeClr val="accent2">
                  <a:lumMod val="5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36451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4384408-6FEF-4405-A749-F8571EDAC56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82787" y="3278325"/>
            <a:ext cx="8107420" cy="3009585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69FB81AB-FC27-4AD7-8AB0-926A9E0ED597}"/>
              </a:ext>
            </a:extLst>
          </p:cNvPr>
          <p:cNvSpPr/>
          <p:nvPr/>
        </p:nvSpPr>
        <p:spPr>
          <a:xfrm>
            <a:off x="1982787" y="556962"/>
            <a:ext cx="8107420" cy="272136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0" spc="-3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감사합니다</a:t>
            </a:r>
            <a:r>
              <a:rPr lang="en-US" altLang="ko-KR" sz="8000" spc="-3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  <a:endParaRPr lang="ko-KR" altLang="en-US" sz="8000" spc="-3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9922727-FD46-4479-BCE5-C1FEB0E9F5FE}"/>
              </a:ext>
            </a:extLst>
          </p:cNvPr>
          <p:cNvSpPr txBox="1"/>
          <p:nvPr/>
        </p:nvSpPr>
        <p:spPr>
          <a:xfrm>
            <a:off x="8110565" y="6468384"/>
            <a:ext cx="40669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600" dirty="0" err="1">
                <a:solidFill>
                  <a:schemeClr val="accent2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스마트갓</a:t>
            </a:r>
            <a:r>
              <a:rPr lang="ko-KR" altLang="en-US" sz="1600" dirty="0">
                <a:solidFill>
                  <a:schemeClr val="accent2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1600" dirty="0">
                <a:solidFill>
                  <a:schemeClr val="accent2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[ </a:t>
            </a:r>
            <a:r>
              <a:rPr lang="ko-KR" altLang="en-US" sz="1600" dirty="0" err="1">
                <a:solidFill>
                  <a:schemeClr val="accent2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중고폰</a:t>
            </a:r>
            <a:r>
              <a:rPr lang="ko-KR" altLang="en-US" sz="1600" dirty="0">
                <a:solidFill>
                  <a:schemeClr val="accent2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📱 가격 예측 프로젝트 </a:t>
            </a:r>
            <a:r>
              <a:rPr lang="en-US" altLang="ko-KR" sz="1600" dirty="0">
                <a:solidFill>
                  <a:schemeClr val="accent2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]</a:t>
            </a:r>
            <a:endParaRPr lang="ko-KR" altLang="en-US" sz="1600" dirty="0">
              <a:solidFill>
                <a:schemeClr val="accent2">
                  <a:lumMod val="5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98953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245DB8B0-BCF9-4A29-9197-7A48AFB9D1DC}"/>
              </a:ext>
            </a:extLst>
          </p:cNvPr>
          <p:cNvGrpSpPr/>
          <p:nvPr/>
        </p:nvGrpSpPr>
        <p:grpSpPr>
          <a:xfrm>
            <a:off x="1132287" y="1441028"/>
            <a:ext cx="5602815" cy="2118499"/>
            <a:chOff x="901700" y="2889659"/>
            <a:chExt cx="3905731" cy="1169440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2F75DDD-8FAC-423E-87FB-5D62741FF7B1}"/>
                </a:ext>
              </a:extLst>
            </p:cNvPr>
            <p:cNvSpPr txBox="1"/>
            <p:nvPr/>
          </p:nvSpPr>
          <p:spPr>
            <a:xfrm>
              <a:off x="901700" y="2889659"/>
              <a:ext cx="2364750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0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Part 1</a:t>
              </a:r>
              <a:endParaRPr lang="ko-KR" altLang="en-US" sz="6000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88839C2-BAAB-4531-A42C-39A13C09E321}"/>
                </a:ext>
              </a:extLst>
            </p:cNvPr>
            <p:cNvSpPr txBox="1"/>
            <p:nvPr/>
          </p:nvSpPr>
          <p:spPr>
            <a:xfrm>
              <a:off x="901700" y="3498439"/>
              <a:ext cx="3905731" cy="560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6000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분석배경 </a:t>
              </a:r>
              <a:r>
                <a:rPr lang="en-US" altLang="ko-KR" sz="6000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/</a:t>
              </a:r>
              <a:r>
                <a:rPr lang="ko-KR" altLang="en-US" sz="6000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목표</a:t>
              </a:r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B04F770D-D611-4FA0-B24A-04C14460E0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967164" y="828195"/>
            <a:ext cx="4323136" cy="562870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94DF4FB-47E2-4E4D-94C4-5276710071B8}"/>
              </a:ext>
            </a:extLst>
          </p:cNvPr>
          <p:cNvSpPr txBox="1"/>
          <p:nvPr/>
        </p:nvSpPr>
        <p:spPr>
          <a:xfrm>
            <a:off x="1227703" y="3908070"/>
            <a:ext cx="3392260" cy="16970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● </a:t>
            </a:r>
            <a:r>
              <a:rPr lang="ko-KR" altLang="en-US" sz="24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중고폰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시장의 성장</a:t>
            </a:r>
            <a:endParaRPr lang="en-US" altLang="ko-KR" sz="2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● 불투명한 거래 시장</a:t>
            </a:r>
            <a:endParaRPr lang="en-US" altLang="ko-KR" sz="2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>
              <a:lnSpc>
                <a:spcPct val="150000"/>
              </a:lnSpc>
            </a:pPr>
            <a:endParaRPr lang="ko-KR" altLang="en-US" sz="2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91C967-FB8C-4BA2-BC96-9D7C67F52B6B}"/>
              </a:ext>
            </a:extLst>
          </p:cNvPr>
          <p:cNvSpPr txBox="1"/>
          <p:nvPr/>
        </p:nvSpPr>
        <p:spPr>
          <a:xfrm>
            <a:off x="8110565" y="6468384"/>
            <a:ext cx="40669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600" dirty="0" err="1">
                <a:solidFill>
                  <a:schemeClr val="accent2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스마트갓</a:t>
            </a:r>
            <a:r>
              <a:rPr lang="ko-KR" altLang="en-US" sz="1600" dirty="0">
                <a:solidFill>
                  <a:schemeClr val="accent2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1600" dirty="0">
                <a:solidFill>
                  <a:schemeClr val="accent2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[ </a:t>
            </a:r>
            <a:r>
              <a:rPr lang="ko-KR" altLang="en-US" sz="1600" dirty="0" err="1">
                <a:solidFill>
                  <a:schemeClr val="accent2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중고폰</a:t>
            </a:r>
            <a:r>
              <a:rPr lang="ko-KR" altLang="en-US" sz="1600" dirty="0">
                <a:solidFill>
                  <a:schemeClr val="accent2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📱 가격 예측 프로젝트 </a:t>
            </a:r>
            <a:r>
              <a:rPr lang="en-US" altLang="ko-KR" sz="1600" dirty="0">
                <a:solidFill>
                  <a:schemeClr val="accent2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]</a:t>
            </a:r>
            <a:endParaRPr lang="ko-KR" altLang="en-US" sz="1600" dirty="0">
              <a:solidFill>
                <a:schemeClr val="accent2">
                  <a:lumMod val="5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17233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3">
            <a:hlinkClick r:id="rId3"/>
            <a:extLst>
              <a:ext uri="{FF2B5EF4-FFF2-40B4-BE49-F238E27FC236}">
                <a16:creationId xmlns:a16="http://schemas.microsoft.com/office/drawing/2014/main" id="{1D56FB47-9568-4305-8998-4370B51057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199" y="2580330"/>
            <a:ext cx="4650559" cy="3639828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EE064914-68EF-44A0-9FE6-24A14E8BA9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93016" y="3483656"/>
            <a:ext cx="3046292" cy="1747461"/>
          </a:xfrm>
          <a:prstGeom prst="rect">
            <a:avLst/>
          </a:prstGeom>
          <a:solidFill>
            <a:schemeClr val="bg1"/>
          </a:solidFill>
          <a:effectLst>
            <a:glow rad="127000">
              <a:schemeClr val="accent1"/>
            </a:glow>
          </a:effectLst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Part 1</a:t>
            </a:r>
            <a:endParaRPr lang="ko-KR" altLang="en-US" dirty="0">
              <a:solidFill>
                <a:schemeClr val="accent4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0140C144-D8E2-443C-9416-524C690579AC}"/>
              </a:ext>
            </a:extLst>
          </p:cNvPr>
          <p:cNvSpPr txBox="1"/>
          <p:nvPr/>
        </p:nvSpPr>
        <p:spPr>
          <a:xfrm>
            <a:off x="7415578" y="1947476"/>
            <a:ext cx="1675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+mj-lt"/>
              </a:rPr>
              <a:t>선행 연구 분석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923679C-AD23-43A6-8B07-7B6B0E041F0F}"/>
              </a:ext>
            </a:extLst>
          </p:cNvPr>
          <p:cNvSpPr txBox="1"/>
          <p:nvPr/>
        </p:nvSpPr>
        <p:spPr>
          <a:xfrm>
            <a:off x="-83717" y="6442502"/>
            <a:ext cx="248345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700" dirty="0"/>
              <a:t>출처</a:t>
            </a:r>
            <a:r>
              <a:rPr lang="en-US" altLang="ko-KR" sz="700" dirty="0"/>
              <a:t>-</a:t>
            </a:r>
            <a:r>
              <a:rPr lang="ko-KR" altLang="en-US" sz="700" dirty="0"/>
              <a:t> </a:t>
            </a:r>
            <a:r>
              <a:rPr lang="en-US" altLang="ko-KR" sz="700" dirty="0">
                <a:hlinkClick r:id="rId3"/>
              </a:rPr>
              <a:t>https://www.joongang.co.kr/article/24001981#home</a:t>
            </a:r>
            <a:r>
              <a:rPr lang="en-US" altLang="ko-KR" sz="700" dirty="0"/>
              <a:t> </a:t>
            </a:r>
            <a:r>
              <a:rPr lang="en-US" altLang="ko-KR" sz="700" dirty="0">
                <a:hlinkClick r:id="rId6"/>
              </a:rPr>
              <a:t>https://news.mt.co.kr/mtview.php?no=2022051523310032303</a:t>
            </a:r>
            <a:r>
              <a:rPr lang="en-US" altLang="ko-KR" sz="700" dirty="0"/>
              <a:t> </a:t>
            </a:r>
          </a:p>
          <a:p>
            <a:pPr algn="just"/>
            <a:r>
              <a:rPr lang="en-US" altLang="ko-KR" sz="700" dirty="0">
                <a:hlinkClick r:id="rId7"/>
              </a:rPr>
              <a:t>https://rdata.kbsec.com/pdf_data/20220613143117077K.pdf</a:t>
            </a:r>
            <a:r>
              <a:rPr lang="en-US" altLang="ko-KR" sz="700" dirty="0"/>
              <a:t>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AB2552C-B741-45CA-AC8C-5AE59F080F92}"/>
              </a:ext>
            </a:extLst>
          </p:cNvPr>
          <p:cNvSpPr txBox="1"/>
          <p:nvPr/>
        </p:nvSpPr>
        <p:spPr>
          <a:xfrm>
            <a:off x="1158012" y="268644"/>
            <a:ext cx="31154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분석 배경 </a:t>
            </a:r>
            <a:r>
              <a:rPr lang="en-US" altLang="ko-KR" sz="28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/ </a:t>
            </a:r>
            <a:r>
              <a:rPr lang="ko-KR" altLang="en-US" sz="28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목표</a:t>
            </a:r>
            <a:endParaRPr lang="en-US" altLang="ko-KR" sz="28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2EFCBB-5B5F-473D-A365-F77F0428ACF9}"/>
              </a:ext>
            </a:extLst>
          </p:cNvPr>
          <p:cNvSpPr txBox="1"/>
          <p:nvPr/>
        </p:nvSpPr>
        <p:spPr>
          <a:xfrm>
            <a:off x="1008524" y="1540863"/>
            <a:ext cx="3881805" cy="646331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3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중고폰</a:t>
            </a:r>
            <a:r>
              <a:rPr lang="ko-KR" altLang="en-US" sz="3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시장 성장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653A2D7-3A86-49F3-890B-5E7C97DF8B8F}"/>
              </a:ext>
            </a:extLst>
          </p:cNvPr>
          <p:cNvSpPr txBox="1"/>
          <p:nvPr/>
        </p:nvSpPr>
        <p:spPr>
          <a:xfrm>
            <a:off x="6882721" y="1345193"/>
            <a:ext cx="4466883" cy="1200329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불투명한 </a:t>
            </a:r>
            <a:endParaRPr lang="en-US" altLang="ko-KR" sz="3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ko-KR" altLang="en-US" sz="3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중고폰</a:t>
            </a:r>
            <a:r>
              <a:rPr lang="ko-KR" altLang="en-US" sz="3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가격 책정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17D33AFE-AE0B-4D6A-94E3-A95199D08643}"/>
              </a:ext>
            </a:extLst>
          </p:cNvPr>
          <p:cNvCxnSpPr/>
          <p:nvPr/>
        </p:nvCxnSpPr>
        <p:spPr>
          <a:xfrm>
            <a:off x="711199" y="826143"/>
            <a:ext cx="11002683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그림 20">
            <a:extLst>
              <a:ext uri="{FF2B5EF4-FFF2-40B4-BE49-F238E27FC236}">
                <a16:creationId xmlns:a16="http://schemas.microsoft.com/office/drawing/2014/main" id="{7BBD9A93-046A-4AB9-BA5B-720D7229AB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030242">
            <a:off x="5791834" y="3207405"/>
            <a:ext cx="6084700" cy="443189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757ED4EE-0E3B-499F-A3D9-0661EDB99ED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610086">
            <a:off x="6186144" y="4838516"/>
            <a:ext cx="5604191" cy="459014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F7A2E18C-2C14-4CAF-9E4B-4023D29F6367}"/>
              </a:ext>
            </a:extLst>
          </p:cNvPr>
          <p:cNvGrpSpPr/>
          <p:nvPr/>
        </p:nvGrpSpPr>
        <p:grpSpPr>
          <a:xfrm>
            <a:off x="64403" y="2681549"/>
            <a:ext cx="5964039" cy="2769474"/>
            <a:chOff x="64403" y="2681549"/>
            <a:chExt cx="5964039" cy="2769474"/>
          </a:xfrm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079F6A1C-44C0-427E-A8C6-89821C54FD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4403" y="2681549"/>
              <a:ext cx="5944149" cy="2769474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A3CAB85-62D5-4938-9B9A-16467C9157EB}"/>
                </a:ext>
              </a:extLst>
            </p:cNvPr>
            <p:cNvSpPr txBox="1"/>
            <p:nvPr/>
          </p:nvSpPr>
          <p:spPr>
            <a:xfrm>
              <a:off x="5361758" y="5046451"/>
              <a:ext cx="6666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900" dirty="0"/>
                <a:t>출처</a:t>
              </a:r>
              <a:endParaRPr lang="en-US" altLang="ko-KR" sz="900" dirty="0"/>
            </a:p>
            <a:p>
              <a:pPr algn="just"/>
              <a:r>
                <a:rPr lang="ko-KR" altLang="en-US" sz="900" dirty="0"/>
                <a:t>번개장터</a:t>
              </a:r>
              <a:endParaRPr lang="en-US" altLang="ko-KR" sz="900" dirty="0"/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7F099569-2883-4844-AE92-BF6451B23E42}"/>
              </a:ext>
            </a:extLst>
          </p:cNvPr>
          <p:cNvGrpSpPr/>
          <p:nvPr/>
        </p:nvGrpSpPr>
        <p:grpSpPr>
          <a:xfrm>
            <a:off x="5974402" y="2681549"/>
            <a:ext cx="6027674" cy="2769477"/>
            <a:chOff x="5974402" y="2681549"/>
            <a:chExt cx="6027674" cy="2769477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AA99F1C3-2F7D-4C1A-92BF-720D9F01B3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974402" y="2681549"/>
              <a:ext cx="6027674" cy="2769477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4D439EB-32E5-47E3-B22C-24888E8FDE24}"/>
                </a:ext>
              </a:extLst>
            </p:cNvPr>
            <p:cNvSpPr txBox="1"/>
            <p:nvPr/>
          </p:nvSpPr>
          <p:spPr>
            <a:xfrm>
              <a:off x="11327143" y="5027493"/>
              <a:ext cx="6666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900" dirty="0"/>
                <a:t>출처</a:t>
              </a:r>
              <a:endParaRPr lang="en-US" altLang="ko-KR" sz="900" dirty="0"/>
            </a:p>
            <a:p>
              <a:pPr algn="just"/>
              <a:r>
                <a:rPr lang="ko-KR" altLang="en-US" sz="900" dirty="0"/>
                <a:t>번개장터</a:t>
              </a:r>
              <a:endParaRPr lang="en-US" altLang="ko-KR" sz="900" dirty="0"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71A54CEB-030B-42C7-B84F-0386A2184EBF}"/>
              </a:ext>
            </a:extLst>
          </p:cNvPr>
          <p:cNvSpPr txBox="1"/>
          <p:nvPr/>
        </p:nvSpPr>
        <p:spPr>
          <a:xfrm>
            <a:off x="8110565" y="6468384"/>
            <a:ext cx="40669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600" dirty="0" err="1">
                <a:solidFill>
                  <a:schemeClr val="accent2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스마트갓</a:t>
            </a:r>
            <a:r>
              <a:rPr lang="ko-KR" altLang="en-US" sz="1600" dirty="0">
                <a:solidFill>
                  <a:schemeClr val="accent2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1600" dirty="0">
                <a:solidFill>
                  <a:schemeClr val="accent2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[ </a:t>
            </a:r>
            <a:r>
              <a:rPr lang="ko-KR" altLang="en-US" sz="1600" dirty="0" err="1">
                <a:solidFill>
                  <a:schemeClr val="accent2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중고폰</a:t>
            </a:r>
            <a:r>
              <a:rPr lang="ko-KR" altLang="en-US" sz="1600" dirty="0">
                <a:solidFill>
                  <a:schemeClr val="accent2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📱 가격 예측 프로젝트 </a:t>
            </a:r>
            <a:r>
              <a:rPr lang="en-US" altLang="ko-KR" sz="1600" dirty="0">
                <a:solidFill>
                  <a:schemeClr val="accent2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]</a:t>
            </a:r>
            <a:endParaRPr lang="ko-KR" altLang="en-US" sz="1600" dirty="0">
              <a:solidFill>
                <a:schemeClr val="accent2">
                  <a:lumMod val="5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0DDE02-FD4E-49D9-9EAB-4C5821FE4DBF}"/>
              </a:ext>
            </a:extLst>
          </p:cNvPr>
          <p:cNvSpPr txBox="1"/>
          <p:nvPr/>
        </p:nvSpPr>
        <p:spPr>
          <a:xfrm>
            <a:off x="4080776" y="486546"/>
            <a:ext cx="757970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▸ </a:t>
            </a:r>
            <a:r>
              <a:rPr lang="ko-KR" altLang="en-US" sz="13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중고폰</a:t>
            </a:r>
            <a:r>
              <a:rPr lang="ko-KR" altLang="en-US" sz="13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시장 성장에 따른 불투명한 가격 책정 문제 대두</a:t>
            </a:r>
            <a:r>
              <a:rPr lang="en-US" altLang="ko-KR" sz="13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16055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Part 1</a:t>
            </a:r>
            <a:endParaRPr lang="ko-KR" altLang="en-US" dirty="0">
              <a:solidFill>
                <a:schemeClr val="accent4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BAB2552C-B741-45CA-AC8C-5AE59F080F92}"/>
              </a:ext>
            </a:extLst>
          </p:cNvPr>
          <p:cNvSpPr txBox="1"/>
          <p:nvPr/>
        </p:nvSpPr>
        <p:spPr>
          <a:xfrm>
            <a:off x="1158012" y="268644"/>
            <a:ext cx="31154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분석 배경 </a:t>
            </a:r>
            <a:r>
              <a:rPr lang="en-US" altLang="ko-KR" sz="28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/ </a:t>
            </a:r>
            <a:r>
              <a:rPr lang="ko-KR" altLang="en-US" sz="28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목표</a:t>
            </a:r>
            <a:endParaRPr lang="en-US" altLang="ko-KR" sz="28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2EFCBB-5B5F-473D-A365-F77F0428ACF9}"/>
              </a:ext>
            </a:extLst>
          </p:cNvPr>
          <p:cNvSpPr txBox="1"/>
          <p:nvPr/>
        </p:nvSpPr>
        <p:spPr>
          <a:xfrm>
            <a:off x="1516694" y="1464048"/>
            <a:ext cx="3036579" cy="646331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구매자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653A2D7-3A86-49F3-890B-5E7C97DF8B8F}"/>
              </a:ext>
            </a:extLst>
          </p:cNvPr>
          <p:cNvSpPr txBox="1"/>
          <p:nvPr/>
        </p:nvSpPr>
        <p:spPr>
          <a:xfrm>
            <a:off x="7614745" y="1461786"/>
            <a:ext cx="3036579" cy="646331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판매자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17D33AFE-AE0B-4D6A-94E3-A95199D08643}"/>
              </a:ext>
            </a:extLst>
          </p:cNvPr>
          <p:cNvCxnSpPr/>
          <p:nvPr/>
        </p:nvCxnSpPr>
        <p:spPr>
          <a:xfrm>
            <a:off x="711199" y="826143"/>
            <a:ext cx="11002683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862936C-5979-4A98-B75F-9DBD9EC38E5A}"/>
              </a:ext>
            </a:extLst>
          </p:cNvPr>
          <p:cNvSpPr txBox="1"/>
          <p:nvPr/>
        </p:nvSpPr>
        <p:spPr>
          <a:xfrm>
            <a:off x="8110565" y="6468384"/>
            <a:ext cx="40669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600" dirty="0" err="1">
                <a:solidFill>
                  <a:schemeClr val="accent2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스마트갓</a:t>
            </a:r>
            <a:r>
              <a:rPr lang="ko-KR" altLang="en-US" sz="1600" dirty="0">
                <a:solidFill>
                  <a:schemeClr val="accent2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1600" dirty="0">
                <a:solidFill>
                  <a:schemeClr val="accent2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[ </a:t>
            </a:r>
            <a:r>
              <a:rPr lang="ko-KR" altLang="en-US" sz="1600" dirty="0" err="1">
                <a:solidFill>
                  <a:schemeClr val="accent2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중고폰</a:t>
            </a:r>
            <a:r>
              <a:rPr lang="ko-KR" altLang="en-US" sz="1600" dirty="0">
                <a:solidFill>
                  <a:schemeClr val="accent2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📱 가격 예측 프로젝트 </a:t>
            </a:r>
            <a:r>
              <a:rPr lang="en-US" altLang="ko-KR" sz="1600" dirty="0">
                <a:solidFill>
                  <a:schemeClr val="accent2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]</a:t>
            </a:r>
            <a:endParaRPr lang="ko-KR" altLang="en-US" sz="1600" dirty="0">
              <a:solidFill>
                <a:schemeClr val="accent2">
                  <a:lumMod val="5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C078B7E-767D-48BB-B301-CC15C0A1ED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400" y="2328318"/>
            <a:ext cx="3324680" cy="370353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8446269-059E-4309-BF2E-72C3B5178F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6714" y="2328318"/>
            <a:ext cx="3685748" cy="367837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CBDC259-C175-4AC9-99AC-A103C0EA9231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73688">
            <a:off x="9480110" y="3516091"/>
            <a:ext cx="548318" cy="72033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FFEB3F4-1EB5-4E76-98A0-4262DEB4CC94}"/>
              </a:ext>
            </a:extLst>
          </p:cNvPr>
          <p:cNvSpPr txBox="1"/>
          <p:nvPr/>
        </p:nvSpPr>
        <p:spPr>
          <a:xfrm>
            <a:off x="4080776" y="486546"/>
            <a:ext cx="757970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▸ 구매자와 판매자 모두 적정한 </a:t>
            </a:r>
            <a:r>
              <a:rPr lang="ko-KR" altLang="en-US" sz="13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중고폰</a:t>
            </a:r>
            <a:r>
              <a:rPr lang="ko-KR" altLang="en-US" sz="13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가격 책정에 어려움이 있음</a:t>
            </a:r>
            <a:r>
              <a:rPr lang="en-US" altLang="ko-KR" sz="13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  <a:endParaRPr lang="ko-KR" altLang="en-US" sz="13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1193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Part 1</a:t>
            </a:r>
            <a:endParaRPr lang="ko-KR" altLang="en-US" dirty="0">
              <a:solidFill>
                <a:schemeClr val="accent4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타원 21">
            <a:extLst>
              <a:ext uri="{FF2B5EF4-FFF2-40B4-BE49-F238E27FC236}">
                <a16:creationId xmlns:a16="http://schemas.microsoft.com/office/drawing/2014/main" id="{A98E62F9-FAF0-4F53-9004-1565CC2EAD15}"/>
              </a:ext>
            </a:extLst>
          </p:cNvPr>
          <p:cNvSpPr/>
          <p:nvPr/>
        </p:nvSpPr>
        <p:spPr>
          <a:xfrm>
            <a:off x="711199" y="2627873"/>
            <a:ext cx="2314833" cy="2273633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594E246-96C6-475B-9D3B-16033C1D6F2C}"/>
              </a:ext>
            </a:extLst>
          </p:cNvPr>
          <p:cNvSpPr txBox="1"/>
          <p:nvPr/>
        </p:nvSpPr>
        <p:spPr>
          <a:xfrm>
            <a:off x="7552439" y="5214456"/>
            <a:ext cx="60465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latin typeface="+mj-lt"/>
              </a:rPr>
              <a:t>C</a:t>
            </a:r>
            <a:endParaRPr lang="ko-KR" altLang="en-US" sz="4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140C144-D8E2-443C-9416-524C690579AC}"/>
              </a:ext>
            </a:extLst>
          </p:cNvPr>
          <p:cNvSpPr txBox="1"/>
          <p:nvPr/>
        </p:nvSpPr>
        <p:spPr>
          <a:xfrm>
            <a:off x="740376" y="3487862"/>
            <a:ext cx="22410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bg1"/>
                </a:solidFill>
                <a:latin typeface="+mj-lt"/>
              </a:rPr>
              <a:t>최종 목표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16D0666-D88C-4E0C-A5BC-1F9889C1011F}"/>
              </a:ext>
            </a:extLst>
          </p:cNvPr>
          <p:cNvSpPr txBox="1"/>
          <p:nvPr/>
        </p:nvSpPr>
        <p:spPr>
          <a:xfrm>
            <a:off x="1182314" y="268644"/>
            <a:ext cx="30643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분석 배경 </a:t>
            </a:r>
            <a:r>
              <a:rPr lang="en-US" altLang="ko-KR" sz="28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/ </a:t>
            </a:r>
            <a:r>
              <a:rPr lang="ko-KR" altLang="en-US" sz="28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목표</a:t>
            </a:r>
            <a:endParaRPr lang="en-US" altLang="ko-KR" sz="28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4B1C85EB-88A0-495F-A8F8-31BC57EC1053}"/>
              </a:ext>
            </a:extLst>
          </p:cNvPr>
          <p:cNvCxnSpPr/>
          <p:nvPr/>
        </p:nvCxnSpPr>
        <p:spPr>
          <a:xfrm>
            <a:off x="711199" y="826143"/>
            <a:ext cx="11002683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613A17E-8377-4F71-A09C-8C728DA50B05}"/>
              </a:ext>
            </a:extLst>
          </p:cNvPr>
          <p:cNvSpPr txBox="1"/>
          <p:nvPr/>
        </p:nvSpPr>
        <p:spPr>
          <a:xfrm>
            <a:off x="3259367" y="1435403"/>
            <a:ext cx="8487788" cy="646331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3600" dirty="0" err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중고폰</a:t>
            </a:r>
            <a:r>
              <a:rPr lang="ko-KR" altLang="en-US" sz="36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3600" dirty="0" err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스펙별</a:t>
            </a:r>
            <a:r>
              <a:rPr lang="ko-KR" altLang="en-US" sz="36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가격 예측 프로그램 개발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B8296A1-C84E-4967-8005-3108FA177031}"/>
              </a:ext>
            </a:extLst>
          </p:cNvPr>
          <p:cNvSpPr txBox="1"/>
          <p:nvPr/>
        </p:nvSpPr>
        <p:spPr>
          <a:xfrm>
            <a:off x="5010320" y="5265012"/>
            <a:ext cx="4985881" cy="1200329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path path="rect">
              <a:fillToRect l="100000" t="100000"/>
            </a:path>
            <a:tileRect r="-100000" b="-100000"/>
          </a:gradFill>
          <a:ln>
            <a:noFill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  <a:softEdge rad="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3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중고폰</a:t>
            </a:r>
            <a:r>
              <a:rPr lang="ko-KR" altLang="en-US" sz="3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레몬 마켓 </a:t>
            </a:r>
            <a:endParaRPr lang="en-US" altLang="ko-KR" sz="3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ko-KR" altLang="en-US" sz="3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현상 완화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91A62FD-3217-455A-8867-97DB14E2813B}"/>
              </a:ext>
            </a:extLst>
          </p:cNvPr>
          <p:cNvSpPr txBox="1"/>
          <p:nvPr/>
        </p:nvSpPr>
        <p:spPr>
          <a:xfrm>
            <a:off x="5347531" y="3260548"/>
            <a:ext cx="4311456" cy="646331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투명한 </a:t>
            </a:r>
            <a:r>
              <a:rPr lang="ko-KR" altLang="en-US" sz="3600" dirty="0" err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중고폰</a:t>
            </a:r>
            <a:r>
              <a:rPr lang="ko-KR" altLang="en-US" sz="36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시장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84485DA-1717-4E0A-BC8B-630288F09724}"/>
              </a:ext>
            </a:extLst>
          </p:cNvPr>
          <p:cNvSpPr txBox="1"/>
          <p:nvPr/>
        </p:nvSpPr>
        <p:spPr>
          <a:xfrm>
            <a:off x="5528890" y="2348774"/>
            <a:ext cx="3948739" cy="646331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합리적 가격 책정</a:t>
            </a:r>
          </a:p>
        </p:txBody>
      </p:sp>
      <p:sp>
        <p:nvSpPr>
          <p:cNvPr id="10" name="화살표: 아래쪽 9">
            <a:extLst>
              <a:ext uri="{FF2B5EF4-FFF2-40B4-BE49-F238E27FC236}">
                <a16:creationId xmlns:a16="http://schemas.microsoft.com/office/drawing/2014/main" id="{3A42548A-A9C8-4A79-8F34-874DFA288917}"/>
              </a:ext>
            </a:extLst>
          </p:cNvPr>
          <p:cNvSpPr/>
          <p:nvPr/>
        </p:nvSpPr>
        <p:spPr>
          <a:xfrm>
            <a:off x="7071753" y="4201225"/>
            <a:ext cx="961371" cy="769441"/>
          </a:xfrm>
          <a:prstGeom prst="downArrow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2335409-F9E7-4CDB-9ABE-C95A6A450E4A}"/>
              </a:ext>
            </a:extLst>
          </p:cNvPr>
          <p:cNvSpPr txBox="1"/>
          <p:nvPr/>
        </p:nvSpPr>
        <p:spPr>
          <a:xfrm>
            <a:off x="8110565" y="6468384"/>
            <a:ext cx="40669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600" dirty="0" err="1">
                <a:solidFill>
                  <a:schemeClr val="accent2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스마트갓</a:t>
            </a:r>
            <a:r>
              <a:rPr lang="ko-KR" altLang="en-US" sz="1600" dirty="0">
                <a:solidFill>
                  <a:schemeClr val="accent2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1600" dirty="0">
                <a:solidFill>
                  <a:schemeClr val="accent2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[ </a:t>
            </a:r>
            <a:r>
              <a:rPr lang="ko-KR" altLang="en-US" sz="1600" dirty="0" err="1">
                <a:solidFill>
                  <a:schemeClr val="accent2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중고폰</a:t>
            </a:r>
            <a:r>
              <a:rPr lang="ko-KR" altLang="en-US" sz="1600" dirty="0">
                <a:solidFill>
                  <a:schemeClr val="accent2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📱 가격 예측 프로젝트 </a:t>
            </a:r>
            <a:r>
              <a:rPr lang="en-US" altLang="ko-KR" sz="1600" dirty="0">
                <a:solidFill>
                  <a:schemeClr val="accent2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]</a:t>
            </a:r>
            <a:endParaRPr lang="ko-KR" altLang="en-US" sz="1600" dirty="0">
              <a:solidFill>
                <a:schemeClr val="accent2">
                  <a:lumMod val="5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96E325E-ABAC-4DF8-B864-573847FDF503}"/>
              </a:ext>
            </a:extLst>
          </p:cNvPr>
          <p:cNvSpPr txBox="1"/>
          <p:nvPr/>
        </p:nvSpPr>
        <p:spPr>
          <a:xfrm>
            <a:off x="4080776" y="486546"/>
            <a:ext cx="757970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▸ </a:t>
            </a:r>
            <a:r>
              <a:rPr lang="ko-KR" altLang="en-US" sz="13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중고폰</a:t>
            </a:r>
            <a:r>
              <a:rPr lang="ko-KR" altLang="en-US" sz="13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13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스펙별</a:t>
            </a:r>
            <a:r>
              <a:rPr lang="ko-KR" altLang="en-US" sz="13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가격 예측 프로그램을 통해 합리적인 가격 책정과 시장의 투명성 확립에 기여</a:t>
            </a:r>
          </a:p>
        </p:txBody>
      </p:sp>
    </p:spTree>
    <p:extLst>
      <p:ext uri="{BB962C8B-B14F-4D97-AF65-F5344CB8AC3E}">
        <p14:creationId xmlns:p14="http://schemas.microsoft.com/office/powerpoint/2010/main" val="2492358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DE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921DE68-E754-4D80-8D0A-8A087AF93E2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7D2E528D-DC95-4853-8E7B-BC306CE86E04}"/>
              </a:ext>
            </a:extLst>
          </p:cNvPr>
          <p:cNvGrpSpPr/>
          <p:nvPr/>
        </p:nvGrpSpPr>
        <p:grpSpPr>
          <a:xfrm>
            <a:off x="1132287" y="1441028"/>
            <a:ext cx="7404591" cy="2118499"/>
            <a:chOff x="901700" y="2889659"/>
            <a:chExt cx="5161753" cy="1169440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0B8179F-F412-493F-B2C8-CA55FC5F0E34}"/>
                </a:ext>
              </a:extLst>
            </p:cNvPr>
            <p:cNvSpPr txBox="1"/>
            <p:nvPr/>
          </p:nvSpPr>
          <p:spPr>
            <a:xfrm>
              <a:off x="901700" y="2889659"/>
              <a:ext cx="1648471" cy="560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0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Part 2</a:t>
              </a:r>
              <a:endParaRPr lang="ko-KR" altLang="en-US" sz="6000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EECC631-7E8E-4D95-82B0-0D52DD8F8D76}"/>
                </a:ext>
              </a:extLst>
            </p:cNvPr>
            <p:cNvSpPr txBox="1"/>
            <p:nvPr/>
          </p:nvSpPr>
          <p:spPr>
            <a:xfrm>
              <a:off x="901700" y="3498439"/>
              <a:ext cx="5161753" cy="560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6000" spc="-300" dirty="0">
                  <a:solidFill>
                    <a:schemeClr val="accent2">
                      <a:lumMod val="50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데이터 수집  </a:t>
              </a:r>
              <a:r>
                <a:rPr lang="en-US" altLang="ko-KR" sz="6000" spc="-300" dirty="0">
                  <a:solidFill>
                    <a:schemeClr val="accent2">
                      <a:lumMod val="50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/</a:t>
              </a:r>
              <a:r>
                <a:rPr lang="ko-KR" altLang="en-US" sz="6000" spc="-300" dirty="0">
                  <a:solidFill>
                    <a:schemeClr val="accent2">
                      <a:lumMod val="50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  </a:t>
              </a:r>
              <a:r>
                <a:rPr lang="ko-KR" altLang="en-US" sz="6000" spc="-300" dirty="0" err="1">
                  <a:solidFill>
                    <a:schemeClr val="accent2">
                      <a:lumMod val="50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전처리</a:t>
              </a:r>
              <a:endParaRPr lang="ko-KR" altLang="en-US" sz="6000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20BABBC3-7C85-434A-A4D5-28B93CC5DEC0}"/>
              </a:ext>
            </a:extLst>
          </p:cNvPr>
          <p:cNvSpPr txBox="1"/>
          <p:nvPr/>
        </p:nvSpPr>
        <p:spPr>
          <a:xfrm>
            <a:off x="1227703" y="3908070"/>
            <a:ext cx="4080146" cy="16970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● </a:t>
            </a:r>
            <a:r>
              <a:rPr lang="ko-KR" altLang="en-US" sz="24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중고폰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거래 플랫폼 선정</a:t>
            </a:r>
            <a:endParaRPr lang="en-US" altLang="ko-KR" sz="2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● </a:t>
            </a:r>
            <a:r>
              <a:rPr lang="ko-KR" altLang="en-US" sz="24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폰가비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∙ </a:t>
            </a:r>
            <a:r>
              <a:rPr lang="ko-KR" altLang="en-US" sz="24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세티즌</a:t>
            </a:r>
            <a:endParaRPr lang="en-US" altLang="ko-KR" sz="2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● 중고 아이폰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B472EC-64D7-43B3-ACE7-9CB70CE85C3F}"/>
              </a:ext>
            </a:extLst>
          </p:cNvPr>
          <p:cNvSpPr txBox="1"/>
          <p:nvPr/>
        </p:nvSpPr>
        <p:spPr>
          <a:xfrm>
            <a:off x="8110565" y="6468384"/>
            <a:ext cx="40669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600" dirty="0" err="1">
                <a:solidFill>
                  <a:schemeClr val="accent2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스마트갓</a:t>
            </a:r>
            <a:r>
              <a:rPr lang="ko-KR" altLang="en-US" sz="1600" dirty="0">
                <a:solidFill>
                  <a:schemeClr val="accent2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1600" dirty="0">
                <a:solidFill>
                  <a:schemeClr val="accent2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[ </a:t>
            </a:r>
            <a:r>
              <a:rPr lang="ko-KR" altLang="en-US" sz="1600" dirty="0" err="1">
                <a:solidFill>
                  <a:schemeClr val="accent2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중고폰</a:t>
            </a:r>
            <a:r>
              <a:rPr lang="ko-KR" altLang="en-US" sz="1600" dirty="0">
                <a:solidFill>
                  <a:schemeClr val="accent2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📱 가격 예측 프로젝트 </a:t>
            </a:r>
            <a:r>
              <a:rPr lang="en-US" altLang="ko-KR" sz="1600" dirty="0">
                <a:solidFill>
                  <a:schemeClr val="accent2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]</a:t>
            </a:r>
            <a:endParaRPr lang="ko-KR" altLang="en-US" sz="1600" dirty="0">
              <a:solidFill>
                <a:schemeClr val="accent2">
                  <a:lumMod val="5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60479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11E7F14-7E0D-4EB8-B0CC-DED0A5CA1583}"/>
              </a:ext>
            </a:extLst>
          </p:cNvPr>
          <p:cNvSpPr txBox="1"/>
          <p:nvPr/>
        </p:nvSpPr>
        <p:spPr>
          <a:xfrm>
            <a:off x="583709" y="345588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Part 2</a:t>
            </a:r>
            <a:endParaRPr lang="ko-KR" altLang="en-US" dirty="0">
              <a:solidFill>
                <a:schemeClr val="accent4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E6D7B7C-F745-430D-B42E-D1959126BB99}"/>
              </a:ext>
            </a:extLst>
          </p:cNvPr>
          <p:cNvSpPr txBox="1"/>
          <p:nvPr/>
        </p:nvSpPr>
        <p:spPr>
          <a:xfrm>
            <a:off x="1394567" y="268644"/>
            <a:ext cx="52605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데이터 수집 </a:t>
            </a:r>
            <a:r>
              <a:rPr lang="en-US" altLang="ko-KR" sz="28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/ </a:t>
            </a:r>
            <a:r>
              <a:rPr lang="ko-KR" altLang="en-US" sz="2800" b="1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전처리</a:t>
            </a:r>
            <a:endParaRPr lang="en-US" altLang="ko-KR" sz="28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0C61FA89-3A4D-4E0F-8B07-EE127B07BE76}"/>
              </a:ext>
            </a:extLst>
          </p:cNvPr>
          <p:cNvCxnSpPr/>
          <p:nvPr/>
        </p:nvCxnSpPr>
        <p:spPr>
          <a:xfrm>
            <a:off x="711199" y="826143"/>
            <a:ext cx="11002683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1EDEA074-CB74-4F94-9F25-FC796B0AAB4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r="-923" b="10290"/>
          <a:stretch/>
        </p:blipFill>
        <p:spPr>
          <a:xfrm>
            <a:off x="4257850" y="3580498"/>
            <a:ext cx="6795987" cy="2883871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9C1F65FF-9DD2-483A-B24B-BA512A230E76}"/>
              </a:ext>
            </a:extLst>
          </p:cNvPr>
          <p:cNvGrpSpPr/>
          <p:nvPr/>
        </p:nvGrpSpPr>
        <p:grpSpPr>
          <a:xfrm>
            <a:off x="710786" y="1149114"/>
            <a:ext cx="6178964" cy="2279886"/>
            <a:chOff x="1010592" y="1109356"/>
            <a:chExt cx="6178964" cy="2279886"/>
          </a:xfr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74C9482E-B15C-4EF1-B89A-F87FFA32121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58088" y="1109356"/>
              <a:ext cx="6083972" cy="1993907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4147E0F-DF25-49F3-819E-8C4114426047}"/>
                </a:ext>
              </a:extLst>
            </p:cNvPr>
            <p:cNvSpPr txBox="1"/>
            <p:nvPr/>
          </p:nvSpPr>
          <p:spPr>
            <a:xfrm>
              <a:off x="1010592" y="3127632"/>
              <a:ext cx="617896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>
                  <a:solidFill>
                    <a:schemeClr val="accent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애플</a:t>
              </a:r>
              <a:r>
                <a:rPr lang="en-US" altLang="ko-KR" sz="1100" dirty="0">
                  <a:solidFill>
                    <a:schemeClr val="accent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(</a:t>
              </a:r>
              <a:r>
                <a:rPr lang="ko-KR" altLang="en-US" sz="1100" dirty="0">
                  <a:solidFill>
                    <a:schemeClr val="accent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왼쪽</a:t>
              </a:r>
              <a:r>
                <a:rPr lang="en-US" altLang="ko-KR" sz="1100" dirty="0">
                  <a:solidFill>
                    <a:schemeClr val="accent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) </a:t>
              </a:r>
              <a:r>
                <a:rPr lang="ko-KR" altLang="en-US" sz="1100" dirty="0">
                  <a:solidFill>
                    <a:schemeClr val="accent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삼성</a:t>
              </a:r>
              <a:r>
                <a:rPr lang="en-US" altLang="ko-KR" sz="1100" dirty="0">
                  <a:solidFill>
                    <a:schemeClr val="accent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(</a:t>
              </a:r>
              <a:r>
                <a:rPr lang="ko-KR" altLang="en-US" sz="1100" dirty="0">
                  <a:solidFill>
                    <a:schemeClr val="accent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가운데</a:t>
              </a:r>
              <a:r>
                <a:rPr lang="en-US" altLang="ko-KR" sz="1100" dirty="0">
                  <a:solidFill>
                    <a:schemeClr val="accent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) LG </a:t>
              </a:r>
              <a:r>
                <a:rPr lang="ko-KR" altLang="en-US" sz="1100" dirty="0">
                  <a:solidFill>
                    <a:schemeClr val="accent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스마트폰의 시기별 </a:t>
              </a:r>
              <a:r>
                <a:rPr lang="ko-KR" altLang="en-US" sz="1100" dirty="0" err="1">
                  <a:solidFill>
                    <a:schemeClr val="accent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중고폰</a:t>
              </a:r>
              <a:r>
                <a:rPr lang="ko-KR" altLang="en-US" sz="1100" dirty="0">
                  <a:solidFill>
                    <a:schemeClr val="accent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가치</a:t>
              </a:r>
              <a:r>
                <a:rPr lang="en-US" altLang="ko-KR" sz="1100" dirty="0">
                  <a:solidFill>
                    <a:schemeClr val="accent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. </a:t>
              </a:r>
              <a:r>
                <a:rPr lang="ko-KR" altLang="en-US" sz="1100" dirty="0" err="1">
                  <a:solidFill>
                    <a:schemeClr val="accent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착한텔레콤</a:t>
              </a:r>
              <a:r>
                <a:rPr lang="ko-KR" altLang="en-US" sz="1100" dirty="0">
                  <a:solidFill>
                    <a:schemeClr val="accent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제공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0BD0342E-FD5B-4BF2-BED0-B6A0F677F1DC}"/>
              </a:ext>
            </a:extLst>
          </p:cNvPr>
          <p:cNvSpPr txBox="1"/>
          <p:nvPr/>
        </p:nvSpPr>
        <p:spPr>
          <a:xfrm>
            <a:off x="7166674" y="1762593"/>
            <a:ext cx="4267044" cy="646331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시기별 </a:t>
            </a:r>
            <a:r>
              <a:rPr lang="ko-KR" altLang="en-US" sz="3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중고폰</a:t>
            </a:r>
            <a:r>
              <a:rPr lang="ko-KR" altLang="en-US" sz="3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가치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C43AACD-FB12-419E-BA0B-1F15A17977C4}"/>
              </a:ext>
            </a:extLst>
          </p:cNvPr>
          <p:cNvSpPr txBox="1"/>
          <p:nvPr/>
        </p:nvSpPr>
        <p:spPr>
          <a:xfrm>
            <a:off x="438262" y="4715499"/>
            <a:ext cx="3511512" cy="646331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3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감가상각률</a:t>
            </a:r>
            <a:endParaRPr lang="ko-KR" altLang="en-US" sz="3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70DE6732-F36B-4449-B008-9004207F5286}"/>
              </a:ext>
            </a:extLst>
          </p:cNvPr>
          <p:cNvSpPr/>
          <p:nvPr/>
        </p:nvSpPr>
        <p:spPr>
          <a:xfrm>
            <a:off x="4502258" y="4637868"/>
            <a:ext cx="685800" cy="244098"/>
          </a:xfrm>
          <a:prstGeom prst="roundRect">
            <a:avLst/>
          </a:prstGeom>
          <a:noFill/>
          <a:ln w="31750" cmpd="sng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C9AA4892-EF39-46B4-A81A-55C7A280C484}"/>
              </a:ext>
            </a:extLst>
          </p:cNvPr>
          <p:cNvSpPr/>
          <p:nvPr/>
        </p:nvSpPr>
        <p:spPr>
          <a:xfrm>
            <a:off x="1647987" y="2024018"/>
            <a:ext cx="378416" cy="244098"/>
          </a:xfrm>
          <a:prstGeom prst="roundRect">
            <a:avLst/>
          </a:prstGeom>
          <a:noFill/>
          <a:ln w="31750" cmpd="sng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6F3CC46-7B90-452C-A83D-C32D544A31E3}"/>
              </a:ext>
            </a:extLst>
          </p:cNvPr>
          <p:cNvSpPr txBox="1"/>
          <p:nvPr/>
        </p:nvSpPr>
        <p:spPr>
          <a:xfrm>
            <a:off x="8110565" y="6468384"/>
            <a:ext cx="40669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600" dirty="0" err="1">
                <a:solidFill>
                  <a:schemeClr val="accent2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스마트갓</a:t>
            </a:r>
            <a:r>
              <a:rPr lang="ko-KR" altLang="en-US" sz="1600" dirty="0">
                <a:solidFill>
                  <a:schemeClr val="accent2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1600" dirty="0">
                <a:solidFill>
                  <a:schemeClr val="accent2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[ </a:t>
            </a:r>
            <a:r>
              <a:rPr lang="ko-KR" altLang="en-US" sz="1600" dirty="0" err="1">
                <a:solidFill>
                  <a:schemeClr val="accent2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중고폰</a:t>
            </a:r>
            <a:r>
              <a:rPr lang="ko-KR" altLang="en-US" sz="1600" dirty="0">
                <a:solidFill>
                  <a:schemeClr val="accent2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📱 가격 예측 프로젝트 </a:t>
            </a:r>
            <a:r>
              <a:rPr lang="en-US" altLang="ko-KR" sz="1600" dirty="0">
                <a:solidFill>
                  <a:schemeClr val="accent2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]</a:t>
            </a:r>
            <a:endParaRPr lang="ko-KR" altLang="en-US" sz="1600" dirty="0">
              <a:solidFill>
                <a:schemeClr val="accent2">
                  <a:lumMod val="5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8C6ADF0-3A7E-4BDB-923F-3D9385693004}"/>
              </a:ext>
            </a:extLst>
          </p:cNvPr>
          <p:cNvSpPr txBox="1"/>
          <p:nvPr/>
        </p:nvSpPr>
        <p:spPr>
          <a:xfrm>
            <a:off x="4739457" y="486546"/>
            <a:ext cx="757970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▸ 각 제조사마다의 시기별 스마트폰의 가치와 </a:t>
            </a:r>
            <a:r>
              <a:rPr lang="ko-KR" altLang="en-US" sz="13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감가상각률</a:t>
            </a:r>
            <a:endParaRPr lang="ko-KR" altLang="en-US" sz="13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AF610F-361B-4FE1-B687-7689AA7F057C}"/>
              </a:ext>
            </a:extLst>
          </p:cNvPr>
          <p:cNvSpPr txBox="1"/>
          <p:nvPr/>
        </p:nvSpPr>
        <p:spPr>
          <a:xfrm>
            <a:off x="4215539" y="6420079"/>
            <a:ext cx="31918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출처</a:t>
            </a:r>
            <a:endParaRPr lang="en-US" altLang="ko-KR" sz="7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7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헤럴드경제</a:t>
            </a:r>
            <a:r>
              <a:rPr lang="en-US" altLang="ko-KR" sz="7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(http://mbiz.heraldcorp.com/view.php?ud=20210121000927)</a:t>
            </a:r>
            <a:endParaRPr lang="ko-KR" altLang="en-US" sz="7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85386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111 고르곤졸라">
      <a:dk1>
        <a:srgbClr val="3A3838"/>
      </a:dk1>
      <a:lt1>
        <a:srgbClr val="FFFFFF"/>
      </a:lt1>
      <a:dk2>
        <a:srgbClr val="5D5B5B"/>
      </a:dk2>
      <a:lt2>
        <a:srgbClr val="F2F2F2"/>
      </a:lt2>
      <a:accent1>
        <a:srgbClr val="5F5F5D"/>
      </a:accent1>
      <a:accent2>
        <a:srgbClr val="7C7C7A"/>
      </a:accent2>
      <a:accent3>
        <a:srgbClr val="BEB7B1"/>
      </a:accent3>
      <a:accent4>
        <a:srgbClr val="3D3A35"/>
      </a:accent4>
      <a:accent5>
        <a:srgbClr val="D1C6AE"/>
      </a:accent5>
      <a:accent6>
        <a:srgbClr val="DFD8C7"/>
      </a:accent6>
      <a:hlink>
        <a:srgbClr val="757070"/>
      </a:hlink>
      <a:folHlink>
        <a:srgbClr val="757070"/>
      </a:folHlink>
    </a:clrScheme>
    <a:fontScheme name="Pretendard ExtraBold">
      <a:majorFont>
        <a:latin typeface="Montserrat Black"/>
        <a:ea typeface="Pretendard ExtraBold"/>
        <a:cs typeface=""/>
      </a:majorFont>
      <a:minorFont>
        <a:latin typeface="Montserrat SemiBol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4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53C7363D32AED841922872DC7B14D6B5" ma:contentTypeVersion="12" ma:contentTypeDescription="새 문서를 만듭니다." ma:contentTypeScope="" ma:versionID="2afcb01d74a6fe4178e8e4bee7e01afe">
  <xsd:schema xmlns:xsd="http://www.w3.org/2001/XMLSchema" xmlns:xs="http://www.w3.org/2001/XMLSchema" xmlns:p="http://schemas.microsoft.com/office/2006/metadata/properties" xmlns:ns3="7e911382-0fe7-4b42-b60f-8f62ce1e92bb" targetNamespace="http://schemas.microsoft.com/office/2006/metadata/properties" ma:root="true" ma:fieldsID="f4f7ca14824ee24aefe98e0f4ff5491d" ns3:_="">
    <xsd:import namespace="7e911382-0fe7-4b42-b60f-8f62ce1e92bb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3:MediaServiceDateTaken" minOccurs="0"/>
                <xsd:element ref="ns3:MediaServiceLocation" minOccurs="0"/>
                <xsd:element ref="ns3:MediaLengthInSeconds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e911382-0fe7-4b42-b60f-8f62ce1e92b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LengthInSeconds" ma:index="18" nillable="true" ma:displayName="Length (seconds)" ma:internalName="MediaLengthInSeconds" ma:readOnly="true">
      <xsd:simpleType>
        <xsd:restriction base="dms:Unknown"/>
      </xsd:simpleType>
    </xsd:element>
    <xsd:element name="MediaServiceSearchProperties" ma:index="19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49F1213-CD40-43D1-88FE-F727730DB0D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e911382-0fe7-4b42-b60f-8f62ce1e92b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FA05A7E-F7BA-4A50-A0F6-5938EEE4D7E0}">
  <ds:schemaRefs>
    <ds:schemaRef ds:uri="http://schemas.microsoft.com/office/2006/documentManagement/types"/>
    <ds:schemaRef ds:uri="http://purl.org/dc/terms/"/>
    <ds:schemaRef ds:uri="http://schemas.microsoft.com/office/2006/metadata/properties"/>
    <ds:schemaRef ds:uri="http://purl.org/dc/elements/1.1/"/>
    <ds:schemaRef ds:uri="7e911382-0fe7-4b42-b60f-8f62ce1e92bb"/>
    <ds:schemaRef ds:uri="http://purl.org/dc/dcmitype/"/>
    <ds:schemaRef ds:uri="http://www.w3.org/XML/1998/namespace"/>
    <ds:schemaRef ds:uri="http://schemas.microsoft.com/office/infopath/2007/PartnerControls"/>
    <ds:schemaRef ds:uri="http://schemas.openxmlformats.org/package/2006/metadata/core-properties"/>
  </ds:schemaRefs>
</ds:datastoreItem>
</file>

<file path=customXml/itemProps3.xml><?xml version="1.0" encoding="utf-8"?>
<ds:datastoreItem xmlns:ds="http://schemas.openxmlformats.org/officeDocument/2006/customXml" ds:itemID="{945FEA04-07D3-472F-AD6C-7D32E6905D0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1494</TotalTime>
  <Words>3027</Words>
  <Application>Microsoft Office PowerPoint</Application>
  <PresentationFormat>와이드스크린</PresentationFormat>
  <Paragraphs>740</Paragraphs>
  <Slides>37</Slides>
  <Notes>37</Notes>
  <HiddenSlides>0</HiddenSlides>
  <MMClips>1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37</vt:i4>
      </vt:variant>
    </vt:vector>
  </HeadingPairs>
  <TitlesOfParts>
    <vt:vector size="47" baseType="lpstr">
      <vt:lpstr>HY견고딕</vt:lpstr>
      <vt:lpstr>HY헤드라인M</vt:lpstr>
      <vt:lpstr>Montserrat Black</vt:lpstr>
      <vt:lpstr>Montserrat SemiBold</vt:lpstr>
      <vt:lpstr>Pretendard</vt:lpstr>
      <vt:lpstr>Pretendard ExtraBold</vt:lpstr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노지예[ 학부휴학 / 통계학과 ]</cp:lastModifiedBy>
  <cp:revision>110</cp:revision>
  <dcterms:created xsi:type="dcterms:W3CDTF">2021-10-22T06:13:27Z</dcterms:created>
  <dcterms:modified xsi:type="dcterms:W3CDTF">2022-11-25T04:28:02Z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0x01010053C7363D32AED841922872DC7B14D6B5</vt:lpwstr>
  </property>
</Properties>
</file>